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71" r:id="rId13"/>
    <p:sldId id="263" r:id="rId14"/>
    <p:sldId id="264" r:id="rId15"/>
    <p:sldId id="265" r:id="rId16"/>
    <p:sldId id="266" r:id="rId17"/>
    <p:sldId id="270" r:id="rId18"/>
    <p:sldId id="267" r:id="rId19"/>
    <p:sldId id="272" r:id="rId20"/>
    <p:sldId id="269" r:id="rId21"/>
  </p:sldIdLst>
  <p:sldSz cx="12192000" cy="6858000"/>
  <p:notesSz cx="12192000" cy="6858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B1CC18-9C39-2311-2FD8-D8758AB826C6}" name="Hiro Onoda" initials="HO" userId="S::honoda@gavi.org::4e0ee13f-9e05-4c5f-9ede-273826087910" providerId="AD"/>
  <p188:author id="{E1430466-8202-39FE-E95F-10FF24A3C673}" name="Megan Holloway" initials="MH" userId="S::mholloway@gavi.org::4463ca0a-25be-4884-b653-f920bc2bb664" providerId="AD"/>
  <p188:author id="{671AA97F-25AE-55FF-B221-FF01932A10C4}" name="Oluwaseun Ayanniyi" initials="OA" userId="S::oayanniyi@unicef.org::ce4d371e-a5c2-4105-a535-72d3842ec67c" providerId="AD"/>
  <p188:author id="{7225D395-2935-4189-2A9E-C0930267AD14}" name="Scott LaMontagne (Consultant)" initials="SL" userId="Scott LaMontagne (Consultant)" providerId="None"/>
  <p188:author id="{68F338A2-C962-BE48-FA2B-6E961291A4DC}" name="Karine Ammar El Kerdi" initials="KAEK" userId="S::kammar@gavi.org::86f50778-b9a5-4cd6-8c8a-db7e9af6a8c7" providerId="AD"/>
  <p188:author id="{EF83B2C9-BA55-7095-63E9-31E942885693}" name="Margarita Xydia Charmanta" initials="MC" userId="S::mxydiacharmanta@gavi.org::2cb9a114-ba97-45e5-9fe2-50e16bba35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ABA, Hiroki" initials="AH" lastIdx="2" clrIdx="0">
    <p:extLst>
      <p:ext uri="{19B8F6BF-5375-455C-9EA6-DF929625EA0E}">
        <p15:presenceInfo xmlns:p15="http://schemas.microsoft.com/office/powerpoint/2012/main" userId="S::akabah@who.int::db41f2cb-68b2-46d0-b1a9-2b507dcca92f" providerId="AD"/>
      </p:ext>
    </p:extLst>
  </p:cmAuthor>
  <p:cmAuthor id="2" name="Innovax" initials="INN" lastIdx="2" clrIdx="1">
    <p:extLst>
      <p:ext uri="{19B8F6BF-5375-455C-9EA6-DF929625EA0E}">
        <p15:presenceInfo xmlns:p15="http://schemas.microsoft.com/office/powerpoint/2012/main" userId="Innovax" providerId="None"/>
      </p:ext>
    </p:extLst>
  </p:cmAuthor>
  <p:cmAuthor id="3" name="Navpreet Singh" initials="NS" lastIdx="1" clrIdx="2">
    <p:extLst>
      <p:ext uri="{19B8F6BF-5375-455C-9EA6-DF929625EA0E}">
        <p15:presenceInfo xmlns:p15="http://schemas.microsoft.com/office/powerpoint/2012/main" userId="Navpreet Singh" providerId="None"/>
      </p:ext>
    </p:extLst>
  </p:cmAuthor>
  <p:cmAuthor id="4" name="赵警芳" initials="赵警芳" lastIdx="1" clrIdx="3">
    <p:extLst>
      <p:ext uri="{19B8F6BF-5375-455C-9EA6-DF929625EA0E}">
        <p15:presenceInfo xmlns:p15="http://schemas.microsoft.com/office/powerpoint/2012/main" userId="S-1-5-21-3526308938-2399973129-2023456059-4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F279C-E16B-4AE4-9491-7C7EA5034EEC}" v="1" dt="2023-03-02T19:19:40.3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04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243" y="574547"/>
            <a:ext cx="103575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516" y="102108"/>
            <a:ext cx="1075496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599" y="2035681"/>
            <a:ext cx="11326800" cy="354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vi.org/sites/default/files/document/supply-procurement/vaccine-price-commitments-from-manufacturer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immunization-vaccines-and-biologicals/policies/position-papers/human-papillomavirus-(hpv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who.int/groups/global-advisory-committee-on-vaccine-safety/topics/human-papillomavirus-vaccines/safe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vi.org/news/document-library/detailed-product-profil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groups/global-advisory-committee-on-vaccine-safety/topics/human-papillomavirus-vaccines/safet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945" y="202840"/>
            <a:ext cx="9102725" cy="1867535"/>
          </a:xfrm>
          <a:prstGeom prst="rect">
            <a:avLst/>
          </a:prstGeom>
        </p:spPr>
        <p:txBody>
          <a:bodyPr vert="horz" wrap="square" lIns="0" tIns="83820" rIns="0" bIns="0" rtlCol="0" anchor="t">
            <a:spAutoFit/>
          </a:bodyPr>
          <a:lstStyle/>
          <a:p>
            <a:pPr marL="337185" marR="5080" indent="-325120">
              <a:lnSpc>
                <a:spcPts val="5180"/>
              </a:lnSpc>
              <a:spcBef>
                <a:spcPts val="660"/>
              </a:spcBef>
            </a:pPr>
            <a:r>
              <a:rPr sz="4700" spc="30" dirty="0">
                <a:solidFill>
                  <a:srgbClr val="000000"/>
                </a:solidFill>
              </a:rPr>
              <a:t>Gavi-supported </a:t>
            </a:r>
            <a:r>
              <a:rPr sz="4700" spc="50" dirty="0">
                <a:solidFill>
                  <a:srgbClr val="000000"/>
                </a:solidFill>
              </a:rPr>
              <a:t>HPV </a:t>
            </a:r>
            <a:r>
              <a:rPr sz="4700" spc="30" dirty="0">
                <a:solidFill>
                  <a:srgbClr val="000000"/>
                </a:solidFill>
              </a:rPr>
              <a:t>vaccines</a:t>
            </a:r>
            <a:r>
              <a:rPr sz="4700" spc="-100" dirty="0">
                <a:solidFill>
                  <a:srgbClr val="000000"/>
                </a:solidFill>
              </a:rPr>
              <a:t> </a:t>
            </a:r>
            <a:r>
              <a:rPr sz="4700" spc="20" dirty="0">
                <a:solidFill>
                  <a:srgbClr val="000000"/>
                </a:solidFill>
              </a:rPr>
              <a:t>profiles  </a:t>
            </a:r>
            <a:r>
              <a:rPr sz="4700" spc="25" dirty="0">
                <a:solidFill>
                  <a:srgbClr val="000000"/>
                </a:solidFill>
              </a:rPr>
              <a:t>to </a:t>
            </a:r>
            <a:r>
              <a:rPr sz="4700" spc="40" dirty="0">
                <a:solidFill>
                  <a:srgbClr val="000000"/>
                </a:solidFill>
              </a:rPr>
              <a:t>support </a:t>
            </a:r>
            <a:r>
              <a:rPr sz="4700" spc="30" dirty="0">
                <a:solidFill>
                  <a:srgbClr val="000000"/>
                </a:solidFill>
              </a:rPr>
              <a:t>country </a:t>
            </a:r>
            <a:r>
              <a:rPr sz="4700" spc="35" dirty="0">
                <a:solidFill>
                  <a:srgbClr val="000000"/>
                </a:solidFill>
              </a:rPr>
              <a:t>decision</a:t>
            </a:r>
            <a:r>
              <a:rPr sz="4700" spc="-55" dirty="0">
                <a:solidFill>
                  <a:srgbClr val="000000"/>
                </a:solidFill>
              </a:rPr>
              <a:t> </a:t>
            </a:r>
            <a:r>
              <a:rPr sz="4700" spc="40" dirty="0">
                <a:solidFill>
                  <a:srgbClr val="000000"/>
                </a:solidFill>
              </a:rPr>
              <a:t>making</a:t>
            </a:r>
            <a:endParaRPr sz="4700" dirty="0"/>
          </a:p>
          <a:p>
            <a:pPr marL="538480">
              <a:spcBef>
                <a:spcPts val="700"/>
              </a:spcBef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HPV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working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group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b="0" i="1" spc="-5" dirty="0">
                <a:solidFill>
                  <a:srgbClr val="000000"/>
                </a:solidFill>
                <a:latin typeface="Calibri"/>
                <a:cs typeface="Calibri"/>
              </a:rPr>
              <a:t>Gavi </a:t>
            </a:r>
            <a:r>
              <a:rPr sz="2400" b="0" i="1" spc="-15" dirty="0">
                <a:solidFill>
                  <a:srgbClr val="000000"/>
                </a:solidFill>
                <a:latin typeface="Calibri"/>
                <a:cs typeface="Calibri"/>
              </a:rPr>
              <a:t>Secretariat </a:t>
            </a:r>
            <a:r>
              <a:rPr sz="2400" b="0" i="1" spc="-1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400" b="0" i="1" spc="-5" dirty="0">
                <a:solidFill>
                  <a:srgbClr val="000000"/>
                </a:solidFill>
                <a:latin typeface="Calibri"/>
                <a:cs typeface="Calibri"/>
              </a:rPr>
              <a:t>partners, </a:t>
            </a:r>
            <a:r>
              <a:rPr lang="en-US" sz="2400" i="1" spc="-10" dirty="0">
                <a:solidFill>
                  <a:srgbClr val="000000"/>
                </a:solidFill>
                <a:latin typeface="Calibri"/>
                <a:cs typeface="Calibri"/>
              </a:rPr>
              <a:t>March 2023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40" y="3352800"/>
            <a:ext cx="2581656" cy="163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8711" y="5715000"/>
            <a:ext cx="2459736" cy="1048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564" y="3322374"/>
            <a:ext cx="2971369" cy="1584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51847" y="5660135"/>
            <a:ext cx="2362200" cy="1176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031" y="3422903"/>
            <a:ext cx="2734056" cy="144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9103" y="5455920"/>
            <a:ext cx="2581655" cy="1402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5153299"/>
            <a:ext cx="2319418" cy="1685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0" y="3461665"/>
            <a:ext cx="2193359" cy="14706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3" y="574547"/>
            <a:ext cx="1323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0">
                <a:latin typeface="Calibri Light"/>
                <a:cs typeface="Calibri Light"/>
              </a:rPr>
              <a:t>Part</a:t>
            </a:r>
            <a:r>
              <a:rPr sz="4400" b="0" spc="-170">
                <a:latin typeface="Calibri Light"/>
                <a:cs typeface="Calibri Light"/>
              </a:rPr>
              <a:t> </a:t>
            </a:r>
            <a:r>
              <a:rPr sz="4400" b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6777" y="2456179"/>
            <a:ext cx="9395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>
                <a:latin typeface="Calibri"/>
                <a:cs typeface="Calibri"/>
              </a:rPr>
              <a:t>HPV </a:t>
            </a:r>
            <a:r>
              <a:rPr sz="5400" spc="-75">
                <a:latin typeface="Calibri"/>
                <a:cs typeface="Calibri"/>
              </a:rPr>
              <a:t>Vaccines </a:t>
            </a:r>
            <a:r>
              <a:rPr sz="5400">
                <a:latin typeface="Calibri"/>
                <a:cs typeface="Calibri"/>
              </a:rPr>
              <a:t>and </a:t>
            </a:r>
            <a:r>
              <a:rPr sz="5400" spc="-45">
                <a:latin typeface="Calibri"/>
                <a:cs typeface="Calibri"/>
              </a:rPr>
              <a:t>Gavi</a:t>
            </a:r>
            <a:r>
              <a:rPr lang="en-US" sz="5400" spc="-45">
                <a:latin typeface="Calibri"/>
                <a:cs typeface="Calibri"/>
              </a:rPr>
              <a:t> </a:t>
            </a:r>
            <a:r>
              <a:rPr sz="5400" spc="-819">
                <a:latin typeface="Calibri"/>
                <a:cs typeface="Calibri"/>
              </a:rPr>
              <a:t> </a:t>
            </a:r>
            <a:r>
              <a:rPr sz="5400" spc="-30">
                <a:latin typeface="Calibri"/>
                <a:cs typeface="Calibri"/>
              </a:rPr>
              <a:t>availability</a:t>
            </a:r>
            <a:endParaRPr sz="540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744" y="347415"/>
            <a:ext cx="10234512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ts val="4330"/>
              </a:lnSpc>
              <a:spcBef>
                <a:spcPts val="100"/>
              </a:spcBef>
            </a:pPr>
            <a:r>
              <a:rPr sz="4000" spc="-15" dirty="0"/>
              <a:t>WHO </a:t>
            </a:r>
            <a:r>
              <a:rPr sz="4000" spc="-35" dirty="0"/>
              <a:t>Prequalified </a:t>
            </a:r>
            <a:r>
              <a:rPr sz="4000" spc="-15" dirty="0"/>
              <a:t>HPV </a:t>
            </a:r>
            <a:r>
              <a:rPr sz="4000" spc="-50" dirty="0"/>
              <a:t>Vaccines </a:t>
            </a:r>
            <a:r>
              <a:rPr sz="4000" spc="-35" dirty="0"/>
              <a:t>supported</a:t>
            </a:r>
            <a:r>
              <a:rPr sz="4000" spc="-250" dirty="0"/>
              <a:t> </a:t>
            </a:r>
            <a:r>
              <a:rPr sz="4000" spc="30" dirty="0"/>
              <a:t>by</a:t>
            </a:r>
            <a:r>
              <a:rPr lang="en-GB" sz="4000" spc="30" dirty="0"/>
              <a:t> </a:t>
            </a:r>
            <a:r>
              <a:rPr sz="4000" spc="30" dirty="0"/>
              <a:t>Gavi</a:t>
            </a:r>
            <a:endParaRPr sz="4000" dirty="0"/>
          </a:p>
          <a:p>
            <a:pPr marL="12700">
              <a:lnSpc>
                <a:spcPts val="4330"/>
              </a:lnSpc>
            </a:pP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3203067" y="4673293"/>
            <a:ext cx="8820150" cy="1310640"/>
          </a:xfrm>
          <a:custGeom>
            <a:avLst/>
            <a:gdLst/>
            <a:ahLst/>
            <a:cxnLst/>
            <a:rect l="l" t="t" r="r" b="b"/>
            <a:pathLst>
              <a:path w="8820150" h="1310639">
                <a:moveTo>
                  <a:pt x="8819641" y="0"/>
                </a:moveTo>
                <a:lnTo>
                  <a:pt x="0" y="0"/>
                </a:lnTo>
                <a:lnTo>
                  <a:pt x="0" y="1310641"/>
                </a:lnTo>
                <a:lnTo>
                  <a:pt x="8819641" y="1310641"/>
                </a:lnTo>
                <a:lnTo>
                  <a:pt x="881964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48850"/>
              </p:ext>
            </p:extLst>
          </p:nvPr>
        </p:nvGraphicFramePr>
        <p:xfrm>
          <a:off x="359066" y="1284532"/>
          <a:ext cx="11650978" cy="4715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3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Trade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2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Cecolin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800" b="1" spc="-15" baseline="18518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TM</a:t>
                      </a:r>
                      <a:endParaRPr sz="1800" baseline="18518" err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Gardasil®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Valency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Bivalent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Bivalent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Quadrivalent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Liquid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Liquid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Liquid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WHO PQ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October </a:t>
                      </a:r>
                      <a:r>
                        <a:rPr sz="1600" i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2021</a:t>
                      </a: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6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2009</a:t>
                      </a: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9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Doses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 each 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presentation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Price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 dose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(USD)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2.90</a:t>
                      </a:r>
                      <a:endParaRPr sz="1650" b="1" spc="-7" baseline="20202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5.18</a:t>
                      </a:r>
                      <a:endParaRPr sz="1600" strike="sng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4.50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5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Picture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491471" y="4718302"/>
            <a:ext cx="2100072" cy="1185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6976" y="4791454"/>
            <a:ext cx="1307590" cy="1149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8728" y="4727446"/>
            <a:ext cx="2371344" cy="1225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4C40A-99DE-4D05-BBEF-88CF502836E3}"/>
              </a:ext>
            </a:extLst>
          </p:cNvPr>
          <p:cNvSpPr txBox="1"/>
          <p:nvPr/>
        </p:nvSpPr>
        <p:spPr>
          <a:xfrm>
            <a:off x="302121" y="6054522"/>
            <a:ext cx="66675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Availability details on following slide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85E-6083-4D1B-A088-DFCD1918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16" y="102108"/>
            <a:ext cx="11702084" cy="553998"/>
          </a:xfrm>
        </p:spPr>
        <p:txBody>
          <a:bodyPr/>
          <a:lstStyle/>
          <a:p>
            <a:r>
              <a:rPr lang="en-US" sz="3600"/>
              <a:t>Planning under supply constraint scenario for Routine &amp; MAC</a:t>
            </a:r>
            <a:endParaRPr lang="en-GB" sz="36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5562D7-153C-4AC8-BBC3-7EDF1CA6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94621"/>
              </p:ext>
            </p:extLst>
          </p:nvPr>
        </p:nvGraphicFramePr>
        <p:xfrm>
          <a:off x="1197457" y="1577431"/>
          <a:ext cx="9797085" cy="438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417">
                  <a:extLst>
                    <a:ext uri="{9D8B030D-6E8A-4147-A177-3AD203B41FA5}">
                      <a16:colId xmlns:a16="http://schemas.microsoft.com/office/drawing/2014/main" val="1715049046"/>
                    </a:ext>
                  </a:extLst>
                </a:gridCol>
                <a:gridCol w="3905334">
                  <a:extLst>
                    <a:ext uri="{9D8B030D-6E8A-4147-A177-3AD203B41FA5}">
                      <a16:colId xmlns:a16="http://schemas.microsoft.com/office/drawing/2014/main" val="3543665212"/>
                    </a:ext>
                  </a:extLst>
                </a:gridCol>
                <a:gridCol w="3905334">
                  <a:extLst>
                    <a:ext uri="{9D8B030D-6E8A-4147-A177-3AD203B41FA5}">
                      <a16:colId xmlns:a16="http://schemas.microsoft.com/office/drawing/2014/main" val="3780648283"/>
                    </a:ext>
                  </a:extLst>
                </a:gridCol>
              </a:tblGrid>
              <a:tr h="247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Vaccine product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Routine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MAC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426641"/>
                  </a:ext>
                </a:extLst>
              </a:tr>
              <a:tr h="1375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Merck - Gardasil (HPV 4)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Increasing availability that requires careful/advanced planning in 2023,</a:t>
                      </a:r>
                      <a:r>
                        <a:rPr lang="en-US" sz="1400">
                          <a:effectLst/>
                        </a:rPr>
                        <a:t> and subsequently increased availability in 2024-2025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Merck’s HPV4 vaccine is expected to have increasing availability that requires careful/advanced planning  through 2023, and subsequently increased availability in 2024-2025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168369"/>
                  </a:ext>
                </a:extLst>
              </a:tr>
              <a:tr h="883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GSK - Cervarix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(HPV 2)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Increased availability as of 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Increased availability as of 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653102"/>
                  </a:ext>
                </a:extLst>
              </a:tr>
              <a:tr h="1881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Innovax – Cecolin (HPV 2)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strike="noStrike" dirty="0">
                          <a:effectLst/>
                        </a:rPr>
                        <a:t>Supply available as of 2022</a:t>
                      </a:r>
                      <a:endParaRPr lang="en-GB" sz="1400" strike="sngStrike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strike="noStrike" dirty="0">
                          <a:effectLst/>
                        </a:rPr>
                        <a:t>Supply </a:t>
                      </a:r>
                      <a:r>
                        <a:rPr lang="en-US" sz="1400" strike="noStrike">
                          <a:effectLst/>
                        </a:rPr>
                        <a:t>available as of </a:t>
                      </a:r>
                      <a:r>
                        <a:rPr lang="en-US" sz="1400" strike="noStrike" dirty="0">
                          <a:effectLst/>
                        </a:rPr>
                        <a:t>2022</a:t>
                      </a:r>
                      <a:endParaRPr lang="en-GB" sz="1400" strike="sngStrike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2381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571683-7259-423F-9A47-3232C3DE52A1}"/>
              </a:ext>
            </a:extLst>
          </p:cNvPr>
          <p:cNvSpPr txBox="1"/>
          <p:nvPr/>
        </p:nvSpPr>
        <p:spPr>
          <a:xfrm>
            <a:off x="3962400" y="951426"/>
            <a:ext cx="62320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Supply availability expected to improve after </a:t>
            </a:r>
            <a:r>
              <a:rPr lang="en-US">
                <a:ea typeface="+mn-lt"/>
                <a:cs typeface="+mn-lt"/>
              </a:rPr>
              <a:t>∼</a:t>
            </a: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2024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BFB10-A1B3-4220-8840-674605B87C56}"/>
              </a:ext>
            </a:extLst>
          </p:cNvPr>
          <p:cNvSpPr txBox="1"/>
          <p:nvPr/>
        </p:nvSpPr>
        <p:spPr>
          <a:xfrm>
            <a:off x="1066800" y="6217136"/>
            <a:ext cx="1234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*These are tentative timelines based on the prioritisation criteria based above.</a:t>
            </a:r>
            <a:endParaRPr lang="en-GB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400" b="1" i="1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Note</a:t>
            </a:r>
            <a:r>
              <a:rPr lang="en-GB" sz="1400" i="1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: Depending on manufacturer, lead times are between 2.5 to 7 months </a:t>
            </a:r>
            <a:r>
              <a:rPr lang="en-US" sz="1400" i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from placement of purchase order to in-country delivery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Graphic 5" descr="Warning with solid fill">
            <a:extLst>
              <a:ext uri="{FF2B5EF4-FFF2-40B4-BE49-F238E27FC236}">
                <a16:creationId xmlns:a16="http://schemas.microsoft.com/office/drawing/2014/main" id="{1CC2A497-C621-455E-BD29-EC6E1D87B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0" y="750136"/>
            <a:ext cx="643631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83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21" y="385571"/>
            <a:ext cx="116211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>
                <a:solidFill>
                  <a:srgbClr val="000000"/>
                </a:solidFill>
              </a:rPr>
              <a:t>Cost </a:t>
            </a:r>
            <a:r>
              <a:rPr spc="-5">
                <a:solidFill>
                  <a:srgbClr val="000000"/>
                </a:solidFill>
              </a:rPr>
              <a:t>and </a:t>
            </a:r>
            <a:r>
              <a:rPr spc="-15">
                <a:solidFill>
                  <a:srgbClr val="000000"/>
                </a:solidFill>
              </a:rPr>
              <a:t>co-financing </a:t>
            </a:r>
            <a:r>
              <a:rPr spc="-20">
                <a:solidFill>
                  <a:srgbClr val="000000"/>
                </a:solidFill>
              </a:rPr>
              <a:t>implications </a:t>
            </a:r>
            <a:r>
              <a:rPr>
                <a:solidFill>
                  <a:srgbClr val="000000"/>
                </a:solidFill>
              </a:rPr>
              <a:t>of </a:t>
            </a:r>
            <a:r>
              <a:rPr spc="-20">
                <a:solidFill>
                  <a:srgbClr val="000000"/>
                </a:solidFill>
              </a:rPr>
              <a:t>switch</a:t>
            </a:r>
            <a:r>
              <a:rPr spc="315">
                <a:solidFill>
                  <a:srgbClr val="000000"/>
                </a:solidFill>
              </a:rPr>
              <a:t> </a:t>
            </a:r>
            <a:r>
              <a:rPr spc="-20">
                <a:solidFill>
                  <a:srgbClr val="000000"/>
                </a:solidFill>
              </a:rPr>
              <a:t>options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134729" y="2891561"/>
            <a:ext cx="2370455" cy="753110"/>
          </a:xfrm>
          <a:custGeom>
            <a:avLst/>
            <a:gdLst/>
            <a:ahLst/>
            <a:cxnLst/>
            <a:rect l="l" t="t" r="r" b="b"/>
            <a:pathLst>
              <a:path w="2370454" h="753110">
                <a:moveTo>
                  <a:pt x="2369947" y="0"/>
                </a:moveTo>
                <a:lnTo>
                  <a:pt x="0" y="0"/>
                </a:lnTo>
                <a:lnTo>
                  <a:pt x="0" y="752702"/>
                </a:lnTo>
                <a:lnTo>
                  <a:pt x="2369947" y="752702"/>
                </a:lnTo>
                <a:lnTo>
                  <a:pt x="2369947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4729" y="3644252"/>
            <a:ext cx="2370455" cy="881380"/>
          </a:xfrm>
          <a:custGeom>
            <a:avLst/>
            <a:gdLst/>
            <a:ahLst/>
            <a:cxnLst/>
            <a:rect l="l" t="t" r="r" b="b"/>
            <a:pathLst>
              <a:path w="2370454" h="881379">
                <a:moveTo>
                  <a:pt x="2369947" y="0"/>
                </a:moveTo>
                <a:lnTo>
                  <a:pt x="0" y="0"/>
                </a:lnTo>
                <a:lnTo>
                  <a:pt x="0" y="880884"/>
                </a:lnTo>
                <a:lnTo>
                  <a:pt x="2369947" y="880884"/>
                </a:lnTo>
                <a:lnTo>
                  <a:pt x="2369947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4729" y="4525086"/>
            <a:ext cx="2370455" cy="765175"/>
          </a:xfrm>
          <a:custGeom>
            <a:avLst/>
            <a:gdLst/>
            <a:ahLst/>
            <a:cxnLst/>
            <a:rect l="l" t="t" r="r" b="b"/>
            <a:pathLst>
              <a:path w="2370454" h="765175">
                <a:moveTo>
                  <a:pt x="2369947" y="0"/>
                </a:moveTo>
                <a:lnTo>
                  <a:pt x="0" y="0"/>
                </a:lnTo>
                <a:lnTo>
                  <a:pt x="0" y="764716"/>
                </a:lnTo>
                <a:lnTo>
                  <a:pt x="2369947" y="764716"/>
                </a:lnTo>
                <a:lnTo>
                  <a:pt x="2369947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4729" y="5289842"/>
            <a:ext cx="2370455" cy="579120"/>
          </a:xfrm>
          <a:custGeom>
            <a:avLst/>
            <a:gdLst/>
            <a:ahLst/>
            <a:cxnLst/>
            <a:rect l="l" t="t" r="r" b="b"/>
            <a:pathLst>
              <a:path w="2370454" h="579120">
                <a:moveTo>
                  <a:pt x="2369947" y="0"/>
                </a:moveTo>
                <a:lnTo>
                  <a:pt x="0" y="0"/>
                </a:lnTo>
                <a:lnTo>
                  <a:pt x="0" y="579118"/>
                </a:lnTo>
                <a:lnTo>
                  <a:pt x="2369947" y="579118"/>
                </a:lnTo>
                <a:lnTo>
                  <a:pt x="2369947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9708" y="1900047"/>
          <a:ext cx="10871199" cy="3956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8788"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Switch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39190" marR="763270" indent="-367030">
                        <a:lnSpc>
                          <a:spcPts val="2090"/>
                        </a:lnSpc>
                        <a:spcBef>
                          <a:spcPts val="284"/>
                        </a:spcBef>
                      </a:pP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 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programmatic</a:t>
                      </a:r>
                      <a:r>
                        <a:rPr sz="1800" b="1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 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Drivers 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direct, longer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 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financial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465070" algn="l"/>
                        </a:tabLst>
                      </a:pPr>
                      <a:r>
                        <a:rPr sz="1800" b="1" i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Wastage	</a:t>
                      </a:r>
                      <a:r>
                        <a:rPr sz="1800" b="1" i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Price/dose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>
                          <a:latin typeface="Calibri"/>
                          <a:cs typeface="Calibri"/>
                        </a:rPr>
                        <a:t>Cervarix </a:t>
                      </a:r>
                      <a:r>
                        <a:rPr sz="1600" b="1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>
                          <a:latin typeface="Calibri"/>
                          <a:cs typeface="Calibri"/>
                        </a:rPr>
                        <a:t>Gardasil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91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0">
                          <a:latin typeface="Calibri"/>
                          <a:cs typeface="Calibri"/>
                        </a:rPr>
                        <a:t>Increase in required 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refrigerated</a:t>
                      </a:r>
                      <a:r>
                        <a:rPr sz="16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capacity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ts val="191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Retraining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-5%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wastage</a:t>
                      </a:r>
                      <a:r>
                        <a:rPr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cost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8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>
                          <a:latin typeface="Calibri"/>
                          <a:cs typeface="Calibri"/>
                        </a:rPr>
                        <a:t>Gardasil </a:t>
                      </a:r>
                      <a:r>
                        <a:rPr sz="1600" b="1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>
                          <a:latin typeface="Calibri"/>
                          <a:cs typeface="Calibri"/>
                        </a:rPr>
                        <a:t>Cervarix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91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Decrease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required 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refrigerated</a:t>
                      </a:r>
                      <a:r>
                        <a:rPr sz="16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capacity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8460" marR="203835" indent="-287020">
                        <a:lnSpc>
                          <a:spcPts val="1900"/>
                        </a:lnSpc>
                        <a:spcBef>
                          <a:spcPts val="7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Intensified re-training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need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(2-dose vial,  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preservative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free)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readiness</a:t>
                      </a:r>
                      <a:r>
                        <a:rPr sz="16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assessment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+5%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wastage</a:t>
                      </a:r>
                      <a:r>
                        <a:rPr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cost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6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>
                          <a:latin typeface="Calibri"/>
                          <a:cs typeface="Calibri"/>
                        </a:rPr>
                        <a:t>Cervarix </a:t>
                      </a:r>
                      <a:r>
                        <a:rPr sz="1600" b="1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>
                          <a:latin typeface="Calibri"/>
                          <a:cs typeface="Calibri"/>
                        </a:rPr>
                        <a:t>Cecolin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22275" indent="-331470">
                        <a:lnSpc>
                          <a:spcPts val="191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422275" algn="l"/>
                          <a:tab pos="422909" algn="l"/>
                        </a:tabLst>
                      </a:pPr>
                      <a:r>
                        <a:rPr sz="1600" spc="-10">
                          <a:latin typeface="Calibri"/>
                          <a:cs typeface="Calibri"/>
                        </a:rPr>
                        <a:t>Increase in required 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refrigerated</a:t>
                      </a:r>
                      <a:r>
                        <a:rPr sz="16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capacity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ts val="191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Retraining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-5%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wastage</a:t>
                      </a:r>
                      <a:r>
                        <a:rPr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cost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>
                          <a:latin typeface="Calibri"/>
                          <a:cs typeface="Calibri"/>
                        </a:rPr>
                        <a:t>Gardasil </a:t>
                      </a:r>
                      <a:r>
                        <a:rPr sz="1600" b="1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>
                          <a:latin typeface="Calibri"/>
                          <a:cs typeface="Calibri"/>
                        </a:rPr>
                        <a:t>Cecolin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Retraining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change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579352" y="3038984"/>
            <a:ext cx="787400" cy="427355"/>
          </a:xfrm>
          <a:custGeom>
            <a:avLst/>
            <a:gdLst/>
            <a:ahLst/>
            <a:cxnLst/>
            <a:rect l="l" t="t" r="r" b="b"/>
            <a:pathLst>
              <a:path w="787400" h="427354">
                <a:moveTo>
                  <a:pt x="48040" y="0"/>
                </a:moveTo>
                <a:lnTo>
                  <a:pt x="0" y="118902"/>
                </a:lnTo>
                <a:lnTo>
                  <a:pt x="615552" y="367602"/>
                </a:lnTo>
                <a:lnTo>
                  <a:pt x="591532" y="427054"/>
                </a:lnTo>
                <a:lnTo>
                  <a:pt x="787055" y="367737"/>
                </a:lnTo>
                <a:lnTo>
                  <a:pt x="720734" y="248699"/>
                </a:lnTo>
                <a:lnTo>
                  <a:pt x="663592" y="248699"/>
                </a:lnTo>
                <a:lnTo>
                  <a:pt x="48040" y="0"/>
                </a:lnTo>
                <a:close/>
              </a:path>
              <a:path w="787400" h="427354">
                <a:moveTo>
                  <a:pt x="687612" y="189247"/>
                </a:moveTo>
                <a:lnTo>
                  <a:pt x="663592" y="248699"/>
                </a:lnTo>
                <a:lnTo>
                  <a:pt x="720734" y="248699"/>
                </a:lnTo>
                <a:lnTo>
                  <a:pt x="687612" y="18924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79352" y="3038984"/>
            <a:ext cx="787400" cy="427355"/>
          </a:xfrm>
          <a:custGeom>
            <a:avLst/>
            <a:gdLst/>
            <a:ahLst/>
            <a:cxnLst/>
            <a:rect l="l" t="t" r="r" b="b"/>
            <a:pathLst>
              <a:path w="787400" h="427354">
                <a:moveTo>
                  <a:pt x="48039" y="0"/>
                </a:moveTo>
                <a:lnTo>
                  <a:pt x="663592" y="248699"/>
                </a:lnTo>
                <a:lnTo>
                  <a:pt x="687612" y="189247"/>
                </a:lnTo>
                <a:lnTo>
                  <a:pt x="787055" y="367737"/>
                </a:lnTo>
                <a:lnTo>
                  <a:pt x="591532" y="427053"/>
                </a:lnTo>
                <a:lnTo>
                  <a:pt x="615552" y="367602"/>
                </a:lnTo>
                <a:lnTo>
                  <a:pt x="0" y="118902"/>
                </a:lnTo>
                <a:lnTo>
                  <a:pt x="48039" y="0"/>
                </a:lnTo>
                <a:close/>
              </a:path>
            </a:pathLst>
          </a:custGeom>
          <a:ln w="2539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5255" y="3906074"/>
            <a:ext cx="773430" cy="455295"/>
          </a:xfrm>
          <a:custGeom>
            <a:avLst/>
            <a:gdLst/>
            <a:ahLst/>
            <a:cxnLst/>
            <a:rect l="l" t="t" r="r" b="b"/>
            <a:pathLst>
              <a:path w="773429" h="455295">
                <a:moveTo>
                  <a:pt x="574594" y="0"/>
                </a:moveTo>
                <a:lnTo>
                  <a:pt x="601692" y="58112"/>
                </a:lnTo>
                <a:lnTo>
                  <a:pt x="0" y="338687"/>
                </a:lnTo>
                <a:lnTo>
                  <a:pt x="54197" y="454912"/>
                </a:lnTo>
                <a:lnTo>
                  <a:pt x="655890" y="174337"/>
                </a:lnTo>
                <a:lnTo>
                  <a:pt x="711488" y="174337"/>
                </a:lnTo>
                <a:lnTo>
                  <a:pt x="772953" y="49001"/>
                </a:lnTo>
                <a:lnTo>
                  <a:pt x="574594" y="0"/>
                </a:lnTo>
                <a:close/>
              </a:path>
              <a:path w="773429" h="455295">
                <a:moveTo>
                  <a:pt x="711488" y="174337"/>
                </a:moveTo>
                <a:lnTo>
                  <a:pt x="655890" y="174337"/>
                </a:lnTo>
                <a:lnTo>
                  <a:pt x="682989" y="232451"/>
                </a:lnTo>
                <a:lnTo>
                  <a:pt x="711488" y="1743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5255" y="3906073"/>
            <a:ext cx="773430" cy="455295"/>
          </a:xfrm>
          <a:custGeom>
            <a:avLst/>
            <a:gdLst/>
            <a:ahLst/>
            <a:cxnLst/>
            <a:rect l="l" t="t" r="r" b="b"/>
            <a:pathLst>
              <a:path w="773429" h="455295">
                <a:moveTo>
                  <a:pt x="0" y="338687"/>
                </a:moveTo>
                <a:lnTo>
                  <a:pt x="601693" y="58112"/>
                </a:lnTo>
                <a:lnTo>
                  <a:pt x="574594" y="0"/>
                </a:lnTo>
                <a:lnTo>
                  <a:pt x="772953" y="49002"/>
                </a:lnTo>
                <a:lnTo>
                  <a:pt x="682988" y="232451"/>
                </a:lnTo>
                <a:lnTo>
                  <a:pt x="655890" y="174338"/>
                </a:lnTo>
                <a:lnTo>
                  <a:pt x="54196" y="454912"/>
                </a:lnTo>
                <a:lnTo>
                  <a:pt x="0" y="338687"/>
                </a:lnTo>
                <a:close/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49743" y="4721524"/>
            <a:ext cx="787400" cy="427355"/>
          </a:xfrm>
          <a:custGeom>
            <a:avLst/>
            <a:gdLst/>
            <a:ahLst/>
            <a:cxnLst/>
            <a:rect l="l" t="t" r="r" b="b"/>
            <a:pathLst>
              <a:path w="787400" h="427354">
                <a:moveTo>
                  <a:pt x="48039" y="0"/>
                </a:moveTo>
                <a:lnTo>
                  <a:pt x="0" y="118902"/>
                </a:lnTo>
                <a:lnTo>
                  <a:pt x="615552" y="367601"/>
                </a:lnTo>
                <a:lnTo>
                  <a:pt x="591531" y="427054"/>
                </a:lnTo>
                <a:lnTo>
                  <a:pt x="787054" y="367737"/>
                </a:lnTo>
                <a:lnTo>
                  <a:pt x="720734" y="248699"/>
                </a:lnTo>
                <a:lnTo>
                  <a:pt x="663591" y="248699"/>
                </a:lnTo>
                <a:lnTo>
                  <a:pt x="48039" y="0"/>
                </a:lnTo>
                <a:close/>
              </a:path>
              <a:path w="787400" h="427354">
                <a:moveTo>
                  <a:pt x="687612" y="189247"/>
                </a:moveTo>
                <a:lnTo>
                  <a:pt x="663591" y="248699"/>
                </a:lnTo>
                <a:lnTo>
                  <a:pt x="720734" y="248699"/>
                </a:lnTo>
                <a:lnTo>
                  <a:pt x="687612" y="18924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49743" y="4721524"/>
            <a:ext cx="787400" cy="427355"/>
          </a:xfrm>
          <a:custGeom>
            <a:avLst/>
            <a:gdLst/>
            <a:ahLst/>
            <a:cxnLst/>
            <a:rect l="l" t="t" r="r" b="b"/>
            <a:pathLst>
              <a:path w="787400" h="427354">
                <a:moveTo>
                  <a:pt x="48039" y="0"/>
                </a:moveTo>
                <a:lnTo>
                  <a:pt x="663592" y="248699"/>
                </a:lnTo>
                <a:lnTo>
                  <a:pt x="687612" y="189247"/>
                </a:lnTo>
                <a:lnTo>
                  <a:pt x="787055" y="367737"/>
                </a:lnTo>
                <a:lnTo>
                  <a:pt x="591532" y="427053"/>
                </a:lnTo>
                <a:lnTo>
                  <a:pt x="615552" y="367602"/>
                </a:lnTo>
                <a:lnTo>
                  <a:pt x="0" y="118902"/>
                </a:lnTo>
                <a:lnTo>
                  <a:pt x="48039" y="0"/>
                </a:lnTo>
                <a:close/>
              </a:path>
            </a:pathLst>
          </a:custGeom>
          <a:ln w="2539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9741" y="5386528"/>
            <a:ext cx="787400" cy="427355"/>
          </a:xfrm>
          <a:custGeom>
            <a:avLst/>
            <a:gdLst/>
            <a:ahLst/>
            <a:cxnLst/>
            <a:rect l="l" t="t" r="r" b="b"/>
            <a:pathLst>
              <a:path w="787400" h="427354">
                <a:moveTo>
                  <a:pt x="48040" y="0"/>
                </a:moveTo>
                <a:lnTo>
                  <a:pt x="0" y="118902"/>
                </a:lnTo>
                <a:lnTo>
                  <a:pt x="615552" y="367602"/>
                </a:lnTo>
                <a:lnTo>
                  <a:pt x="591532" y="427054"/>
                </a:lnTo>
                <a:lnTo>
                  <a:pt x="787054" y="367737"/>
                </a:lnTo>
                <a:lnTo>
                  <a:pt x="720734" y="248699"/>
                </a:lnTo>
                <a:lnTo>
                  <a:pt x="663592" y="248699"/>
                </a:lnTo>
                <a:lnTo>
                  <a:pt x="48040" y="0"/>
                </a:lnTo>
                <a:close/>
              </a:path>
              <a:path w="787400" h="427354">
                <a:moveTo>
                  <a:pt x="687612" y="189247"/>
                </a:moveTo>
                <a:lnTo>
                  <a:pt x="663592" y="248699"/>
                </a:lnTo>
                <a:lnTo>
                  <a:pt x="720734" y="248699"/>
                </a:lnTo>
                <a:lnTo>
                  <a:pt x="687612" y="18924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49741" y="5386528"/>
            <a:ext cx="787400" cy="427355"/>
          </a:xfrm>
          <a:custGeom>
            <a:avLst/>
            <a:gdLst/>
            <a:ahLst/>
            <a:cxnLst/>
            <a:rect l="l" t="t" r="r" b="b"/>
            <a:pathLst>
              <a:path w="787400" h="427354">
                <a:moveTo>
                  <a:pt x="48039" y="0"/>
                </a:moveTo>
                <a:lnTo>
                  <a:pt x="663592" y="248699"/>
                </a:lnTo>
                <a:lnTo>
                  <a:pt x="687612" y="189247"/>
                </a:lnTo>
                <a:lnTo>
                  <a:pt x="787055" y="367737"/>
                </a:lnTo>
                <a:lnTo>
                  <a:pt x="591532" y="427053"/>
                </a:lnTo>
                <a:lnTo>
                  <a:pt x="615552" y="367602"/>
                </a:lnTo>
                <a:lnTo>
                  <a:pt x="0" y="118902"/>
                </a:lnTo>
                <a:lnTo>
                  <a:pt x="48039" y="0"/>
                </a:lnTo>
                <a:close/>
              </a:path>
            </a:pathLst>
          </a:custGeom>
          <a:ln w="2539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44555"/>
              </p:ext>
            </p:extLst>
          </p:nvPr>
        </p:nvGraphicFramePr>
        <p:xfrm>
          <a:off x="228601" y="1982594"/>
          <a:ext cx="11734797" cy="4866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4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029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35">
                          <a:latin typeface="Calibri"/>
                          <a:cs typeface="Calibri"/>
                        </a:rPr>
                        <a:t>Trade</a:t>
                      </a:r>
                      <a:r>
                        <a:rPr sz="18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5">
                          <a:latin typeface="Calibri"/>
                          <a:cs typeface="Calibri"/>
                        </a:rPr>
                        <a:t>Manufacturer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>
                          <a:latin typeface="Calibri"/>
                          <a:cs typeface="Calibri"/>
                        </a:rPr>
                        <a:t>Commitment</a:t>
                      </a:r>
                      <a:r>
                        <a:rPr sz="1800" b="1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>
                          <a:latin typeface="Calibri"/>
                          <a:cs typeface="Calibri"/>
                        </a:rPr>
                        <a:t>Duration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>
                          <a:latin typeface="Calibri"/>
                          <a:cs typeface="Calibri"/>
                        </a:rPr>
                        <a:t>Summary </a:t>
                      </a:r>
                      <a:r>
                        <a:rPr sz="1800" b="1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>
                          <a:latin typeface="Calibri"/>
                          <a:cs typeface="Calibri"/>
                        </a:rPr>
                        <a:t>Conditions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9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350" b="1" spc="-7" baseline="24691">
                          <a:latin typeface="Calibri"/>
                          <a:cs typeface="Calibri"/>
                        </a:rPr>
                        <a:t>TM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>
                          <a:latin typeface="Calibri"/>
                          <a:cs typeface="Calibri"/>
                        </a:rPr>
                        <a:t>GSK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10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years </a:t>
                      </a:r>
                      <a:r>
                        <a:rPr sz="1400">
                          <a:latin typeface="Calibri"/>
                          <a:cs typeface="Calibri"/>
                        </a:rPr>
                        <a:t>*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(TBC)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371090">
                        <a:lnSpc>
                          <a:spcPct val="101400"/>
                        </a:lnSpc>
                        <a:spcBef>
                          <a:spcPts val="165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Country introduced with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Gavi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support** 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Country already using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GSK</a:t>
                      </a:r>
                      <a:r>
                        <a:rPr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product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May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procure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UNICEF/PAHO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Price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freeze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(=price paid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during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last year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support)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>
                          <a:latin typeface="Calibri"/>
                          <a:cs typeface="Calibri"/>
                        </a:rPr>
                        <a:t>Gardasil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®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Merck/MSD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Through 2025</a:t>
                      </a:r>
                      <a:r>
                        <a:rPr sz="14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(TBC)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65760">
                        <a:lnSpc>
                          <a:spcPct val="99600"/>
                        </a:lnSpc>
                        <a:spcBef>
                          <a:spcPts val="19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Gavi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countries with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GNI per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capita </a:t>
                      </a:r>
                      <a:r>
                        <a:rPr sz="1400">
                          <a:latin typeface="Calibri"/>
                          <a:cs typeface="Calibri"/>
                        </a:rPr>
                        <a:t>≤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US$3,200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2013 (World</a:t>
                      </a:r>
                      <a:r>
                        <a:rPr sz="1400" spc="-204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Bank)1  that wish to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introduce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GARDASIL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continue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an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existing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HPV 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vaccination 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program.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Applies only to: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Countries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Gavi’s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accelerated  transition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fully self-financing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phases. In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order to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eligible for  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Merck’s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commitment,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UNICEF </a:t>
                      </a:r>
                      <a:r>
                        <a:rPr sz="1400">
                          <a:latin typeface="Calibri"/>
                          <a:cs typeface="Calibri"/>
                        </a:rPr>
                        <a:t>/ 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PAHO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procurement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required.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918"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err="1">
                          <a:latin typeface="+mn-lt"/>
                          <a:cs typeface="Calibri"/>
                        </a:rPr>
                        <a:t>Cecolin</a:t>
                      </a:r>
                      <a:r>
                        <a:rPr lang="en-US" sz="1400" b="1" spc="-20">
                          <a:latin typeface="+mn-lt"/>
                          <a:cs typeface="Calibri"/>
                        </a:rPr>
                        <a:t>®</a:t>
                      </a:r>
                      <a:endParaRPr lang="en-US" sz="1400">
                        <a:latin typeface="+mn-lt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US" sz="1400" err="1">
                          <a:latin typeface="Calibri"/>
                          <a:cs typeface="Calibri"/>
                        </a:rPr>
                        <a:t>Innovax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US" altLang="zh-CN" sz="1400">
                          <a:latin typeface="Calibri"/>
                          <a:cs typeface="Calibri"/>
                        </a:rPr>
                        <a:t>Through 2027 (TBC)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73 Gavi countries that </a:t>
                      </a:r>
                      <a:endParaRPr lang="zh-CN" altLang="zh-CN" sz="14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currently using </a:t>
                      </a:r>
                      <a:r>
                        <a:rPr lang="en-US" altLang="zh-CN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Innovax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HPV </a:t>
                      </a:r>
                      <a:r>
                        <a:rPr lang="en-GB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a different HPV vaccine</a:t>
                      </a:r>
                      <a:endParaRPr lang="zh-CN" altLang="zh-CN" sz="14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wish to introduce </a:t>
                      </a:r>
                      <a:r>
                        <a:rPr lang="en-US" altLang="zh-CN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Innovax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HPV  </a:t>
                      </a:r>
                      <a:endParaRPr lang="zh-CN" altLang="zh-CN" sz="14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p</a:t>
                      </a:r>
                      <a:r>
                        <a:rPr lang="en-GB" altLang="zh-CN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urchase</a:t>
                      </a:r>
                      <a:r>
                        <a:rPr lang="en-GB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national or sub-national governments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UNICEF</a:t>
                      </a:r>
                      <a:r>
                        <a:rPr lang="en-GB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use in publicly-sponsored vaccination programs in the country</a:t>
                      </a:r>
                      <a:endParaRPr lang="zh-CN" altLang="zh-CN" sz="14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zh-CN" sz="14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476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177346"/>
                  </a:ext>
                </a:extLst>
              </a:tr>
              <a:tr h="974089">
                <a:tc gridSpan="4">
                  <a:txBody>
                    <a:bodyPr/>
                    <a:lstStyle/>
                    <a:p>
                      <a:pPr marL="91440" marR="579120">
                        <a:lnSpc>
                          <a:spcPct val="101400"/>
                        </a:lnSpc>
                        <a:spcBef>
                          <a:spcPts val="165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Note: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commitments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are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from manufacturers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countries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can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not be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guaranteed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by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Gavi; ultimately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decision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lies </a:t>
                      </a:r>
                      <a:r>
                        <a:rPr sz="140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individual  manufacturers.</a:t>
                      </a:r>
                      <a:r>
                        <a:rPr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Governments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advised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contact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manufacturers</a:t>
                      </a:r>
                      <a:r>
                        <a:rPr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directly,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order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confirm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prices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manufacturer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choice.  More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details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can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found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at:</a:t>
                      </a:r>
                      <a:r>
                        <a:rPr sz="14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sng" spc="-1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cs typeface="Calibri"/>
                          <a:hlinkClick r:id="rId3"/>
                        </a:rPr>
                        <a:t>https://www.gavi.org/sites/default/files/document/supply-procurement/vaccine-price-commitments-from-manufacturers.pdf</a:t>
                      </a:r>
                      <a:r>
                        <a:rPr lang="en-US" sz="1400" u="sng" spc="-1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cs typeface="Calibri"/>
                        </a:rPr>
                        <a:t> 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531849" y="6593492"/>
            <a:ext cx="10524949" cy="20646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20" dirty="0">
                <a:latin typeface="Calibri"/>
                <a:cs typeface="Calibri"/>
              </a:rPr>
              <a:t>From date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5" dirty="0">
                <a:latin typeface="Calibri"/>
                <a:cs typeface="Calibri"/>
              </a:rPr>
              <a:t>transition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fully self-financing, where </a:t>
            </a:r>
            <a:r>
              <a:rPr sz="1200" spc="-1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country receives </a:t>
            </a:r>
            <a:r>
              <a:rPr sz="1200" spc="-10" dirty="0">
                <a:latin typeface="Calibri"/>
                <a:cs typeface="Calibri"/>
              </a:rPr>
              <a:t>no Gavi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support</a:t>
            </a:r>
            <a:r>
              <a:rPr lang="en-US" sz="1200" dirty="0">
                <a:latin typeface="Calibri"/>
                <a:cs typeface="Calibri"/>
              </a:rPr>
              <a:t>  </a:t>
            </a:r>
            <a:r>
              <a:rPr sz="1200" spc="-5" dirty="0">
                <a:latin typeface="Calibri"/>
                <a:cs typeface="Calibri"/>
              </a:rPr>
              <a:t>** </a:t>
            </a:r>
            <a:r>
              <a:rPr sz="1200" spc="-10" dirty="0">
                <a:latin typeface="Calibri"/>
                <a:cs typeface="Calibri"/>
              </a:rPr>
              <a:t>Gavi </a:t>
            </a:r>
            <a:r>
              <a:rPr sz="1200" spc="-15" dirty="0">
                <a:latin typeface="Calibri"/>
                <a:cs typeface="Calibri"/>
              </a:rPr>
              <a:t>support </a:t>
            </a:r>
            <a:r>
              <a:rPr sz="1200" dirty="0">
                <a:latin typeface="Calibri"/>
                <a:cs typeface="Calibri"/>
              </a:rPr>
              <a:t>= </a:t>
            </a:r>
            <a:r>
              <a:rPr sz="1200" spc="-15" dirty="0">
                <a:latin typeface="Calibri"/>
                <a:cs typeface="Calibri"/>
              </a:rPr>
              <a:t>country </a:t>
            </a:r>
            <a:r>
              <a:rPr sz="1200" spc="-10" dirty="0">
                <a:latin typeface="Calibri"/>
                <a:cs typeface="Calibri"/>
              </a:rPr>
              <a:t>and Gavi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co-financing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1" y="0"/>
            <a:ext cx="11435080" cy="198259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963930" marR="5080">
              <a:lnSpc>
                <a:spcPts val="4800"/>
              </a:lnSpc>
              <a:spcBef>
                <a:spcPts val="660"/>
              </a:spcBef>
            </a:pPr>
            <a:r>
              <a:rPr sz="4000" spc="-20" dirty="0"/>
              <a:t>HPV </a:t>
            </a:r>
            <a:r>
              <a:rPr sz="4000" spc="-30" dirty="0"/>
              <a:t>vaccine </a:t>
            </a:r>
            <a:r>
              <a:rPr sz="4000" spc="-50" dirty="0"/>
              <a:t>manufacturers’ </a:t>
            </a:r>
            <a:r>
              <a:rPr sz="4000" spc="-15" dirty="0"/>
              <a:t>pricing  </a:t>
            </a:r>
            <a:r>
              <a:rPr sz="4000" spc="-45" dirty="0"/>
              <a:t>commitments </a:t>
            </a:r>
            <a:r>
              <a:rPr sz="4000" spc="-25" dirty="0"/>
              <a:t>for </a:t>
            </a:r>
            <a:r>
              <a:rPr sz="4000" spc="-35" dirty="0"/>
              <a:t>transitioned</a:t>
            </a:r>
            <a:r>
              <a:rPr sz="4000" spc="-395" dirty="0"/>
              <a:t> </a:t>
            </a:r>
            <a:r>
              <a:rPr sz="4000" spc="-35" dirty="0"/>
              <a:t>countries</a:t>
            </a:r>
          </a:p>
          <a:p>
            <a:pPr marL="12700" marR="465455">
              <a:lnSpc>
                <a:spcPts val="2090"/>
              </a:lnSpc>
              <a:spcBef>
                <a:spcPts val="965"/>
              </a:spcBef>
            </a:pPr>
            <a:r>
              <a:rPr sz="1600" b="0" spc="-15" dirty="0">
                <a:solidFill>
                  <a:srgbClr val="000000"/>
                </a:solidFill>
                <a:latin typeface="Calibri"/>
                <a:cs typeface="Calibri"/>
              </a:rPr>
              <a:t>Fully self-financing countries might </a:t>
            </a:r>
            <a:r>
              <a:rPr sz="1600" b="0" spc="-25" dirty="0">
                <a:solidFill>
                  <a:srgbClr val="000000"/>
                </a:solidFill>
                <a:latin typeface="Calibri"/>
                <a:cs typeface="Calibri"/>
              </a:rPr>
              <a:t>have 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access </a:t>
            </a:r>
            <a:r>
              <a:rPr sz="1600" b="0" spc="-2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1600" b="0" spc="-10" dirty="0">
                <a:solidFill>
                  <a:srgbClr val="000000"/>
                </a:solidFill>
                <a:latin typeface="Calibri"/>
                <a:cs typeface="Calibri"/>
              </a:rPr>
              <a:t>prices similar </a:t>
            </a:r>
            <a:r>
              <a:rPr sz="1600" b="0" spc="-2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1600" b="0" spc="-10" dirty="0">
                <a:solidFill>
                  <a:srgbClr val="000000"/>
                </a:solidFill>
                <a:latin typeface="Calibri"/>
                <a:cs typeface="Calibri"/>
              </a:rPr>
              <a:t>those paid 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by </a:t>
            </a:r>
            <a:r>
              <a:rPr sz="1600" b="0" spc="-20" dirty="0">
                <a:solidFill>
                  <a:srgbClr val="000000"/>
                </a:solidFill>
                <a:latin typeface="Calibri"/>
                <a:cs typeface="Calibri"/>
              </a:rPr>
              <a:t>Gavi, </a:t>
            </a:r>
            <a:r>
              <a:rPr sz="1600" b="0" spc="-10" dirty="0">
                <a:solidFill>
                  <a:srgbClr val="000000"/>
                </a:solidFill>
                <a:latin typeface="Calibri"/>
                <a:cs typeface="Calibri"/>
              </a:rPr>
              <a:t>depending 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on:  </a:t>
            </a:r>
            <a:r>
              <a:rPr sz="1600" b="0" spc="-15" dirty="0">
                <a:solidFill>
                  <a:srgbClr val="000000"/>
                </a:solidFill>
                <a:latin typeface="Calibri"/>
                <a:cs typeface="Calibri"/>
              </a:rPr>
              <a:t>country </a:t>
            </a:r>
            <a:r>
              <a:rPr sz="1600" b="0" spc="-20" dirty="0">
                <a:solidFill>
                  <a:srgbClr val="000000"/>
                </a:solidFill>
                <a:latin typeface="Calibri"/>
                <a:cs typeface="Calibri"/>
              </a:rPr>
              <a:t>transition </a:t>
            </a:r>
            <a:r>
              <a:rPr sz="1600" b="0" spc="-25" dirty="0">
                <a:solidFill>
                  <a:srgbClr val="000000"/>
                </a:solidFill>
                <a:latin typeface="Calibri"/>
                <a:cs typeface="Calibri"/>
              </a:rPr>
              <a:t>date, </a:t>
            </a:r>
            <a:r>
              <a:rPr sz="1600" b="0" spc="-15" dirty="0">
                <a:solidFill>
                  <a:srgbClr val="000000"/>
                </a:solidFill>
                <a:latin typeface="Calibri"/>
                <a:cs typeface="Calibri"/>
              </a:rPr>
              <a:t>vaccine introduction </a:t>
            </a:r>
            <a:r>
              <a:rPr sz="1600" b="0" spc="-30" dirty="0">
                <a:solidFill>
                  <a:srgbClr val="000000"/>
                </a:solidFill>
                <a:latin typeface="Calibri"/>
                <a:cs typeface="Calibri"/>
              </a:rPr>
              <a:t>status, </a:t>
            </a:r>
            <a:r>
              <a:rPr sz="1600" b="0" spc="-15" dirty="0">
                <a:solidFill>
                  <a:srgbClr val="000000"/>
                </a:solidFill>
                <a:latin typeface="Calibri"/>
                <a:cs typeface="Calibri"/>
              </a:rPr>
              <a:t>vaccine product</a:t>
            </a:r>
            <a:r>
              <a:rPr sz="1600" b="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choice.</a:t>
            </a:r>
            <a:endParaRPr sz="1600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4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3" y="13715"/>
            <a:ext cx="4504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>
                <a:solidFill>
                  <a:srgbClr val="000000"/>
                </a:solidFill>
              </a:rPr>
              <a:t>Selected</a:t>
            </a:r>
            <a:r>
              <a:rPr spc="-70">
                <a:solidFill>
                  <a:srgbClr val="000000"/>
                </a:solidFill>
              </a:rPr>
              <a:t> </a:t>
            </a:r>
            <a:r>
              <a:rPr spc="-45">
                <a:solidFill>
                  <a:srgbClr val="000000"/>
                </a:solidFill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107" y="733624"/>
            <a:ext cx="139700" cy="556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1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10">
                <a:latin typeface="Calibri"/>
                <a:cs typeface="Calibri"/>
              </a:rPr>
              <a:t>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246" y="770200"/>
            <a:ext cx="9945370" cy="635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15" dirty="0">
                <a:latin typeface="Calibri"/>
                <a:cs typeface="Calibri"/>
              </a:rPr>
              <a:t>Schiller </a:t>
            </a:r>
            <a:r>
              <a:rPr sz="1200" spc="-5" dirty="0">
                <a:latin typeface="Calibri"/>
                <a:cs typeface="Calibri"/>
              </a:rPr>
              <a:t>et al.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review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5" dirty="0">
                <a:latin typeface="Calibri"/>
                <a:cs typeface="Calibri"/>
              </a:rPr>
              <a:t>clinical </a:t>
            </a:r>
            <a:r>
              <a:rPr sz="1200" spc="-10" dirty="0">
                <a:latin typeface="Calibri"/>
                <a:cs typeface="Calibri"/>
              </a:rPr>
              <a:t>trials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prophylactic </a:t>
            </a:r>
            <a:r>
              <a:rPr sz="1200" spc="-10" dirty="0">
                <a:latin typeface="Calibri"/>
                <a:cs typeface="Calibri"/>
              </a:rPr>
              <a:t>vaccines. </a:t>
            </a:r>
            <a:r>
              <a:rPr sz="1200" spc="-25" dirty="0">
                <a:latin typeface="Calibri"/>
                <a:cs typeface="Calibri"/>
              </a:rPr>
              <a:t>Vaccine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2012;30F123-138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600"/>
              </a:spcBef>
            </a:pPr>
            <a:r>
              <a:rPr sz="1200" spc="-5" dirty="0">
                <a:latin typeface="Calibri"/>
                <a:cs typeface="Calibri"/>
              </a:rPr>
              <a:t>McCormack, et al. </a:t>
            </a:r>
            <a:r>
              <a:rPr sz="1200" spc="-20" dirty="0">
                <a:latin typeface="Calibri"/>
                <a:cs typeface="Calibri"/>
              </a:rPr>
              <a:t>Quadrivalent </a:t>
            </a:r>
            <a:r>
              <a:rPr sz="1200" spc="-5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</a:t>
            </a:r>
            <a:r>
              <a:rPr sz="1200" spc="-30" dirty="0">
                <a:latin typeface="Calibri"/>
                <a:cs typeface="Calibri"/>
              </a:rPr>
              <a:t>(Types </a:t>
            </a:r>
            <a:r>
              <a:rPr sz="1200" spc="-5" dirty="0">
                <a:latin typeface="Calibri"/>
                <a:cs typeface="Calibri"/>
              </a:rPr>
              <a:t>6, </a:t>
            </a:r>
            <a:r>
              <a:rPr sz="1200" spc="-10" dirty="0">
                <a:latin typeface="Calibri"/>
                <a:cs typeface="Calibri"/>
              </a:rPr>
              <a:t>11, 16, 18) </a:t>
            </a:r>
            <a:r>
              <a:rPr sz="1200" spc="-20" dirty="0">
                <a:latin typeface="Calibri"/>
                <a:cs typeface="Calibri"/>
              </a:rPr>
              <a:t>Recombinant </a:t>
            </a:r>
            <a:r>
              <a:rPr sz="1200" spc="-25" dirty="0">
                <a:latin typeface="Calibri"/>
                <a:cs typeface="Calibri"/>
              </a:rPr>
              <a:t>Vaccine </a:t>
            </a:r>
            <a:r>
              <a:rPr sz="1200" spc="-15" dirty="0">
                <a:latin typeface="Calibri"/>
                <a:cs typeface="Calibri"/>
              </a:rPr>
              <a:t>(Gardasil):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Review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Its Use </a:t>
            </a:r>
            <a:r>
              <a:rPr sz="1200" spc="-10" dirty="0">
                <a:latin typeface="Calibri"/>
                <a:cs typeface="Calibri"/>
              </a:rPr>
              <a:t>in the </a:t>
            </a:r>
            <a:r>
              <a:rPr sz="1200" spc="-20" dirty="0">
                <a:latin typeface="Calibri"/>
                <a:cs typeface="Calibri"/>
              </a:rPr>
              <a:t>Prevention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20" dirty="0">
                <a:latin typeface="Calibri"/>
                <a:cs typeface="Calibri"/>
              </a:rPr>
              <a:t>Premalignant  </a:t>
            </a:r>
            <a:r>
              <a:rPr sz="1200" spc="-10" dirty="0">
                <a:latin typeface="Calibri"/>
                <a:cs typeface="Calibri"/>
              </a:rPr>
              <a:t>Anogenital </a:t>
            </a:r>
            <a:r>
              <a:rPr sz="1200" spc="-5" dirty="0">
                <a:latin typeface="Calibri"/>
                <a:cs typeface="Calibri"/>
              </a:rPr>
              <a:t>Lesions, </a:t>
            </a:r>
            <a:r>
              <a:rPr sz="1200" spc="-10" dirty="0">
                <a:latin typeface="Calibri"/>
                <a:cs typeface="Calibri"/>
              </a:rPr>
              <a:t>Cervical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Anal </a:t>
            </a:r>
            <a:r>
              <a:rPr sz="1200" spc="-10" dirty="0">
                <a:latin typeface="Calibri"/>
                <a:cs typeface="Calibri"/>
              </a:rPr>
              <a:t>Cancers,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Genital </a:t>
            </a:r>
            <a:r>
              <a:rPr sz="1200" spc="-25" dirty="0">
                <a:latin typeface="Calibri"/>
                <a:cs typeface="Calibri"/>
              </a:rPr>
              <a:t>Wart; </a:t>
            </a:r>
            <a:r>
              <a:rPr sz="1200" spc="-5" dirty="0">
                <a:latin typeface="Calibri"/>
                <a:cs typeface="Calibri"/>
              </a:rPr>
              <a:t>Drugs,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2014,74:1253-1283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246" y="1462096"/>
            <a:ext cx="1034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latin typeface="Calibri"/>
                <a:cs typeface="Calibri"/>
              </a:rPr>
              <a:t>Huh et al. </a:t>
            </a:r>
            <a:r>
              <a:rPr sz="1200" spc="-10">
                <a:latin typeface="Calibri"/>
                <a:cs typeface="Calibri"/>
              </a:rPr>
              <a:t>Final </a:t>
            </a:r>
            <a:r>
              <a:rPr sz="1200" spc="-30">
                <a:latin typeface="Calibri"/>
                <a:cs typeface="Calibri"/>
              </a:rPr>
              <a:t>efficacy, </a:t>
            </a:r>
            <a:r>
              <a:rPr sz="1200" spc="-20">
                <a:latin typeface="Calibri"/>
                <a:cs typeface="Calibri"/>
              </a:rPr>
              <a:t>immunogenicity, </a:t>
            </a:r>
            <a:r>
              <a:rPr sz="1200" spc="-5">
                <a:latin typeface="Calibri"/>
                <a:cs typeface="Calibri"/>
              </a:rPr>
              <a:t>and </a:t>
            </a:r>
            <a:r>
              <a:rPr sz="1200" spc="-15">
                <a:latin typeface="Calibri"/>
                <a:cs typeface="Calibri"/>
              </a:rPr>
              <a:t>safety </a:t>
            </a:r>
            <a:r>
              <a:rPr sz="1200" spc="-5">
                <a:latin typeface="Calibri"/>
                <a:cs typeface="Calibri"/>
              </a:rPr>
              <a:t>analyses of </a:t>
            </a:r>
            <a:r>
              <a:rPr sz="1200">
                <a:latin typeface="Calibri"/>
                <a:cs typeface="Calibri"/>
              </a:rPr>
              <a:t>a </a:t>
            </a:r>
            <a:r>
              <a:rPr sz="1200" spc="-25">
                <a:latin typeface="Calibri"/>
                <a:cs typeface="Calibri"/>
              </a:rPr>
              <a:t>nine-valent </a:t>
            </a:r>
            <a:r>
              <a:rPr sz="1200" spc="-10">
                <a:latin typeface="Calibri"/>
                <a:cs typeface="Calibri"/>
              </a:rPr>
              <a:t>human </a:t>
            </a:r>
            <a:r>
              <a:rPr sz="1200" spc="-20">
                <a:latin typeface="Calibri"/>
                <a:cs typeface="Calibri"/>
              </a:rPr>
              <a:t>papillomavirus </a:t>
            </a:r>
            <a:r>
              <a:rPr sz="1200" spc="-15">
                <a:latin typeface="Calibri"/>
                <a:cs typeface="Calibri"/>
              </a:rPr>
              <a:t>vaccine </a:t>
            </a:r>
            <a:r>
              <a:rPr sz="1200" spc="-10">
                <a:latin typeface="Calibri"/>
                <a:cs typeface="Calibri"/>
              </a:rPr>
              <a:t>in </a:t>
            </a:r>
            <a:r>
              <a:rPr sz="1200" spc="-5">
                <a:latin typeface="Calibri"/>
                <a:cs typeface="Calibri"/>
              </a:rPr>
              <a:t>women aged 16-26 </a:t>
            </a:r>
            <a:r>
              <a:rPr sz="1200" spc="-20">
                <a:latin typeface="Calibri"/>
                <a:cs typeface="Calibri"/>
              </a:rPr>
              <a:t>years: </a:t>
            </a:r>
            <a:r>
              <a:rPr sz="1200">
                <a:latin typeface="Calibri"/>
                <a:cs typeface="Calibri"/>
              </a:rPr>
              <a:t>a </a:t>
            </a:r>
            <a:r>
              <a:rPr sz="1200" spc="-15">
                <a:latin typeface="Calibri"/>
                <a:cs typeface="Calibri"/>
              </a:rPr>
              <a:t>randomised, double-blind</a:t>
            </a:r>
            <a:r>
              <a:rPr sz="1200" spc="8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trial.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1246" y="1544393"/>
            <a:ext cx="10325100" cy="11410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latin typeface="Calibri"/>
                <a:cs typeface="Calibri"/>
              </a:rPr>
              <a:t>Lancet, 2017;390:2143-2159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600"/>
              </a:spcBef>
            </a:pPr>
            <a:r>
              <a:rPr sz="1200" spc="-5" dirty="0" err="1">
                <a:latin typeface="Calibri"/>
                <a:cs typeface="Calibri"/>
              </a:rPr>
              <a:t>Qiao</a:t>
            </a:r>
            <a:r>
              <a:rPr sz="1200" spc="-5" dirty="0">
                <a:latin typeface="Calibri"/>
                <a:cs typeface="Calibri"/>
              </a:rPr>
              <a:t> et al. </a:t>
            </a:r>
            <a:r>
              <a:rPr sz="1200" spc="-45" dirty="0">
                <a:latin typeface="Calibri"/>
                <a:cs typeface="Calibri"/>
              </a:rPr>
              <a:t>Efficacy, </a:t>
            </a:r>
            <a:r>
              <a:rPr sz="1200" spc="-40" dirty="0">
                <a:latin typeface="Calibri"/>
                <a:cs typeface="Calibri"/>
              </a:rPr>
              <a:t>safety,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immunogenicity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15" dirty="0">
                <a:latin typeface="Calibri"/>
                <a:cs typeface="Calibri"/>
              </a:rPr>
              <a:t>Escherichia coli-produced </a:t>
            </a:r>
            <a:r>
              <a:rPr sz="1200" spc="-20" dirty="0">
                <a:latin typeface="Calibri"/>
                <a:cs typeface="Calibri"/>
              </a:rPr>
              <a:t>bivalent </a:t>
            </a:r>
            <a:r>
              <a:rPr sz="1200" spc="-10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</a:t>
            </a:r>
            <a:r>
              <a:rPr sz="1200" spc="-15" dirty="0">
                <a:latin typeface="Calibri"/>
                <a:cs typeface="Calibri"/>
              </a:rPr>
              <a:t>vaccine: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20" dirty="0">
                <a:latin typeface="Calibri"/>
                <a:cs typeface="Calibri"/>
              </a:rPr>
              <a:t>interim </a:t>
            </a:r>
            <a:r>
              <a:rPr sz="1200" spc="-10" dirty="0">
                <a:latin typeface="Calibri"/>
                <a:cs typeface="Calibri"/>
              </a:rPr>
              <a:t>analysis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randomized </a:t>
            </a:r>
            <a:r>
              <a:rPr sz="1200" spc="-15" dirty="0">
                <a:latin typeface="Calibri"/>
                <a:cs typeface="Calibri"/>
              </a:rPr>
              <a:t>clinical trial. </a:t>
            </a:r>
            <a:r>
              <a:rPr sz="1200" dirty="0">
                <a:latin typeface="Calibri"/>
                <a:cs typeface="Calibri"/>
              </a:rPr>
              <a:t>J  </a:t>
            </a:r>
            <a:r>
              <a:rPr sz="1200" spc="-5" dirty="0">
                <a:latin typeface="Calibri"/>
                <a:cs typeface="Calibri"/>
              </a:rPr>
              <a:t>Natl Cancer </a:t>
            </a:r>
            <a:r>
              <a:rPr sz="1200" spc="-10" dirty="0">
                <a:latin typeface="Calibri"/>
                <a:cs typeface="Calibri"/>
              </a:rPr>
              <a:t>Inst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2020;112:145-153</a:t>
            </a:r>
            <a:endParaRPr sz="1200" dirty="0">
              <a:latin typeface="Calibri"/>
              <a:cs typeface="Calibri"/>
            </a:endParaRPr>
          </a:p>
          <a:p>
            <a:pPr marL="12700" marR="1109980">
              <a:lnSpc>
                <a:spcPct val="138300"/>
              </a:lnSpc>
            </a:pPr>
            <a:r>
              <a:rPr sz="1200" spc="-5" dirty="0" err="1">
                <a:latin typeface="Calibri"/>
                <a:cs typeface="Calibri"/>
              </a:rPr>
              <a:t>Malagon</a:t>
            </a:r>
            <a:r>
              <a:rPr sz="1200" spc="-5" dirty="0">
                <a:latin typeface="Calibri"/>
                <a:cs typeface="Calibri"/>
              </a:rPr>
              <a:t> et al. </a:t>
            </a:r>
            <a:r>
              <a:rPr sz="1200" spc="-20" dirty="0">
                <a:latin typeface="Calibri"/>
                <a:cs typeface="Calibri"/>
              </a:rPr>
              <a:t>Cross-protective </a:t>
            </a:r>
            <a:r>
              <a:rPr sz="1200" spc="-10" dirty="0">
                <a:latin typeface="Calibri"/>
                <a:cs typeface="Calibri"/>
              </a:rPr>
              <a:t>efficacy </a:t>
            </a:r>
            <a:r>
              <a:rPr sz="1200" spc="-5" dirty="0">
                <a:latin typeface="Calibri"/>
                <a:cs typeface="Calibri"/>
              </a:rPr>
              <a:t>two </a:t>
            </a:r>
            <a:r>
              <a:rPr sz="1200" spc="-10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</a:t>
            </a:r>
            <a:r>
              <a:rPr sz="1200" spc="-10" dirty="0">
                <a:latin typeface="Calibri"/>
                <a:cs typeface="Calibri"/>
              </a:rPr>
              <a:t>vaccines: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systematic review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meta-analysis. Lancet </a:t>
            </a:r>
            <a:r>
              <a:rPr sz="1200" spc="-20" dirty="0">
                <a:latin typeface="Calibri"/>
                <a:cs typeface="Calibri"/>
              </a:rPr>
              <a:t>Infect </a:t>
            </a:r>
            <a:r>
              <a:rPr sz="1200" spc="-5" dirty="0">
                <a:latin typeface="Calibri"/>
                <a:cs typeface="Calibri"/>
              </a:rPr>
              <a:t>Dis 2012;12:781-789  </a:t>
            </a:r>
            <a:r>
              <a:rPr sz="1200" spc="-20" dirty="0" err="1">
                <a:latin typeface="Calibri"/>
                <a:cs typeface="Calibri"/>
              </a:rPr>
              <a:t>Kreimer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al. </a:t>
            </a:r>
            <a:r>
              <a:rPr sz="1200" spc="-20" dirty="0">
                <a:latin typeface="Calibri"/>
                <a:cs typeface="Calibri"/>
              </a:rPr>
              <a:t>Evaluation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20" dirty="0">
                <a:latin typeface="Calibri"/>
                <a:cs typeface="Calibri"/>
              </a:rPr>
              <a:t>durability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single-dose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the </a:t>
            </a:r>
            <a:r>
              <a:rPr sz="1200" spc="-20" dirty="0">
                <a:latin typeface="Calibri"/>
                <a:cs typeface="Calibri"/>
              </a:rPr>
              <a:t>bivalent </a:t>
            </a:r>
            <a:r>
              <a:rPr sz="1200" spc="-5" dirty="0">
                <a:latin typeface="Calibri"/>
                <a:cs typeface="Calibri"/>
              </a:rPr>
              <a:t>HPV </a:t>
            </a:r>
            <a:r>
              <a:rPr sz="1200" spc="-15" dirty="0">
                <a:latin typeface="Calibri"/>
                <a:cs typeface="Calibri"/>
              </a:rPr>
              <a:t>vaccine: </a:t>
            </a:r>
            <a:r>
              <a:rPr sz="1200" spc="-10" dirty="0">
                <a:latin typeface="Calibri"/>
                <a:cs typeface="Calibri"/>
              </a:rPr>
              <a:t>the CVT </a:t>
            </a:r>
            <a:r>
              <a:rPr sz="1200" spc="-35" dirty="0">
                <a:latin typeface="Calibri"/>
                <a:cs typeface="Calibri"/>
              </a:rPr>
              <a:t>Trial. </a:t>
            </a:r>
            <a:r>
              <a:rPr sz="1200" dirty="0">
                <a:latin typeface="Calibri"/>
                <a:cs typeface="Calibri"/>
              </a:rPr>
              <a:t>J </a:t>
            </a:r>
            <a:r>
              <a:rPr sz="1200" spc="-10" dirty="0">
                <a:latin typeface="Calibri"/>
                <a:cs typeface="Calibri"/>
              </a:rPr>
              <a:t>Natl Cancer Inst 2020. </a:t>
            </a:r>
            <a:r>
              <a:rPr sz="1200" spc="-15" dirty="0" err="1">
                <a:latin typeface="Calibri"/>
                <a:cs typeface="Calibri"/>
              </a:rPr>
              <a:t>doi</a:t>
            </a:r>
            <a:r>
              <a:rPr sz="1200" spc="-15" dirty="0">
                <a:latin typeface="Calibri"/>
                <a:cs typeface="Calibri"/>
              </a:rPr>
              <a:t>: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10.1093/</a:t>
            </a:r>
            <a:r>
              <a:rPr sz="1200" spc="-15" dirty="0" err="1">
                <a:latin typeface="Calibri"/>
                <a:cs typeface="Calibri"/>
              </a:rPr>
              <a:t>jnci</a:t>
            </a:r>
            <a:r>
              <a:rPr sz="1200" spc="-15" dirty="0">
                <a:latin typeface="Calibri"/>
                <a:cs typeface="Calibri"/>
              </a:rPr>
              <a:t>/djaa011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246" y="2745304"/>
            <a:ext cx="978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Palmer </a:t>
            </a:r>
            <a:r>
              <a:rPr sz="1200" spc="-5" dirty="0">
                <a:latin typeface="Calibri"/>
                <a:cs typeface="Calibri"/>
              </a:rPr>
              <a:t>et al. </a:t>
            </a:r>
            <a:r>
              <a:rPr sz="1200" spc="-20" dirty="0">
                <a:latin typeface="Calibri"/>
                <a:cs typeface="Calibri"/>
              </a:rPr>
              <a:t>Prevalence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cervical </a:t>
            </a:r>
            <a:r>
              <a:rPr sz="1200" spc="-5" dirty="0">
                <a:latin typeface="Calibri"/>
                <a:cs typeface="Calibri"/>
              </a:rPr>
              <a:t>disease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age 20 </a:t>
            </a:r>
            <a:r>
              <a:rPr sz="1200" spc="-15" dirty="0">
                <a:latin typeface="Calibri"/>
                <a:cs typeface="Calibri"/>
              </a:rPr>
              <a:t>after </a:t>
            </a:r>
            <a:r>
              <a:rPr sz="1200" spc="-10" dirty="0">
                <a:latin typeface="Calibri"/>
                <a:cs typeface="Calibri"/>
              </a:rPr>
              <a:t>immunisation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spc="-20" dirty="0">
                <a:latin typeface="Calibri"/>
                <a:cs typeface="Calibri"/>
              </a:rPr>
              <a:t>bivalent </a:t>
            </a:r>
            <a:r>
              <a:rPr sz="1200" spc="-5" dirty="0">
                <a:latin typeface="Calibri"/>
                <a:cs typeface="Calibri"/>
              </a:rPr>
              <a:t>HPV </a:t>
            </a:r>
            <a:r>
              <a:rPr sz="1200" spc="-15" dirty="0">
                <a:latin typeface="Calibri"/>
                <a:cs typeface="Calibri"/>
              </a:rPr>
              <a:t>vaccine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age </a:t>
            </a:r>
            <a:r>
              <a:rPr sz="1200" spc="-10" dirty="0">
                <a:latin typeface="Calibri"/>
                <a:cs typeface="Calibri"/>
              </a:rPr>
              <a:t>12-13 in </a:t>
            </a:r>
            <a:r>
              <a:rPr sz="1200" spc="-15" dirty="0">
                <a:latin typeface="Calibri"/>
                <a:cs typeface="Calibri"/>
              </a:rPr>
              <a:t>Scotland: </a:t>
            </a:r>
            <a:r>
              <a:rPr sz="1200" spc="-20" dirty="0">
                <a:latin typeface="Calibri"/>
                <a:cs typeface="Calibri"/>
              </a:rPr>
              <a:t>retrospective </a:t>
            </a:r>
            <a:r>
              <a:rPr sz="1200" spc="-15" dirty="0">
                <a:latin typeface="Calibri"/>
                <a:cs typeface="Calibri"/>
              </a:rPr>
              <a:t>population </a:t>
            </a:r>
            <a:r>
              <a:rPr sz="1200" spc="-40" dirty="0">
                <a:latin typeface="Calibri"/>
                <a:cs typeface="Calibri"/>
              </a:rPr>
              <a:t>study.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BMJ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1246" y="2803216"/>
            <a:ext cx="10366375" cy="9245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10" dirty="0">
                <a:latin typeface="Calibri"/>
                <a:cs typeface="Calibri"/>
              </a:rPr>
              <a:t>2019;365l1161. </a:t>
            </a:r>
            <a:r>
              <a:rPr sz="1200" spc="-15" dirty="0" err="1">
                <a:latin typeface="Calibri"/>
                <a:cs typeface="Calibri"/>
              </a:rPr>
              <a:t>doi</a:t>
            </a:r>
            <a:r>
              <a:rPr sz="1200" spc="-15" dirty="0">
                <a:latin typeface="Calibri"/>
                <a:cs typeface="Calibri"/>
              </a:rPr>
              <a:t>:</a:t>
            </a:r>
            <a:r>
              <a:rPr sz="1200" spc="-14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10.1136/bmj.l1161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spc="-20" dirty="0">
                <a:latin typeface="Calibri"/>
                <a:cs typeface="Calibri"/>
              </a:rPr>
              <a:t>Brotherton </a:t>
            </a:r>
            <a:r>
              <a:rPr sz="1200" spc="-5" dirty="0">
                <a:latin typeface="Calibri"/>
                <a:cs typeface="Calibri"/>
              </a:rPr>
              <a:t>et al. Is </a:t>
            </a:r>
            <a:r>
              <a:rPr sz="1200" spc="-10" dirty="0">
                <a:latin typeface="Calibri"/>
                <a:cs typeface="Calibri"/>
              </a:rPr>
              <a:t>one </a:t>
            </a:r>
            <a:r>
              <a:rPr sz="1200" spc="-5" dirty="0">
                <a:latin typeface="Calibri"/>
                <a:cs typeface="Calibri"/>
              </a:rPr>
              <a:t>dose of </a:t>
            </a:r>
            <a:r>
              <a:rPr sz="1200" spc="-10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</a:t>
            </a:r>
            <a:r>
              <a:rPr sz="1200" spc="-15" dirty="0">
                <a:latin typeface="Calibri"/>
                <a:cs typeface="Calibri"/>
              </a:rPr>
              <a:t>vaccine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20" dirty="0">
                <a:latin typeface="Calibri"/>
                <a:cs typeface="Calibri"/>
              </a:rPr>
              <a:t>effective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20" dirty="0">
                <a:latin typeface="Calibri"/>
                <a:cs typeface="Calibri"/>
              </a:rPr>
              <a:t>three?: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national cohort </a:t>
            </a:r>
            <a:r>
              <a:rPr sz="1200" spc="-10" dirty="0">
                <a:latin typeface="Calibri"/>
                <a:cs typeface="Calibri"/>
              </a:rPr>
              <a:t>analysis. </a:t>
            </a:r>
            <a:r>
              <a:rPr sz="1200" spc="-20" dirty="0">
                <a:latin typeface="Calibri"/>
                <a:cs typeface="Calibri"/>
              </a:rPr>
              <a:t>Papillomavirus </a:t>
            </a:r>
            <a:r>
              <a:rPr sz="1200" spc="-15" dirty="0">
                <a:latin typeface="Calibri"/>
                <a:cs typeface="Calibri"/>
              </a:rPr>
              <a:t>Res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2019;8:100177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76700"/>
              </a:lnSpc>
              <a:spcBef>
                <a:spcPts val="885"/>
              </a:spcBef>
            </a:pPr>
            <a:r>
              <a:rPr sz="1200" spc="-20" dirty="0">
                <a:latin typeface="Calibri"/>
                <a:cs typeface="Calibri"/>
              </a:rPr>
              <a:t>Kavanagh </a:t>
            </a:r>
            <a:r>
              <a:rPr sz="1200" spc="-5" dirty="0">
                <a:latin typeface="Calibri"/>
                <a:cs typeface="Calibri"/>
              </a:rPr>
              <a:t>et al. </a:t>
            </a:r>
            <a:r>
              <a:rPr sz="1200" spc="-10" dirty="0">
                <a:latin typeface="Calibri"/>
                <a:cs typeface="Calibri"/>
              </a:rPr>
              <a:t>Changes in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20" dirty="0">
                <a:latin typeface="Calibri"/>
                <a:cs typeface="Calibri"/>
              </a:rPr>
              <a:t>prevalence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following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national </a:t>
            </a:r>
            <a:r>
              <a:rPr sz="1200" spc="-20" dirty="0">
                <a:latin typeface="Calibri"/>
                <a:cs typeface="Calibri"/>
              </a:rPr>
              <a:t>bivalent </a:t>
            </a:r>
            <a:r>
              <a:rPr sz="1200" spc="-10" dirty="0">
                <a:latin typeface="Calibri"/>
                <a:cs typeface="Calibri"/>
              </a:rPr>
              <a:t>human </a:t>
            </a:r>
            <a:r>
              <a:rPr sz="1200" spc="-20" dirty="0">
                <a:latin typeface="Calibri"/>
                <a:cs typeface="Calibri"/>
              </a:rPr>
              <a:t>papillomavirus </a:t>
            </a:r>
            <a:r>
              <a:rPr sz="1200" spc="-25" dirty="0">
                <a:latin typeface="Calibri"/>
                <a:cs typeface="Calibri"/>
              </a:rPr>
              <a:t>vaccination </a:t>
            </a:r>
            <a:r>
              <a:rPr sz="1200" spc="-20" dirty="0">
                <a:latin typeface="Calibri"/>
                <a:cs typeface="Calibri"/>
              </a:rPr>
              <a:t>programme </a:t>
            </a:r>
            <a:r>
              <a:rPr sz="1200" spc="-10" dirty="0">
                <a:latin typeface="Calibri"/>
                <a:cs typeface="Calibri"/>
              </a:rPr>
              <a:t>in </a:t>
            </a:r>
            <a:r>
              <a:rPr sz="1200" spc="-15" dirty="0">
                <a:latin typeface="Calibri"/>
                <a:cs typeface="Calibri"/>
              </a:rPr>
              <a:t>Scotland: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7-year cross-  </a:t>
            </a:r>
            <a:r>
              <a:rPr sz="1200" spc="-10" dirty="0">
                <a:latin typeface="Calibri"/>
                <a:cs typeface="Calibri"/>
              </a:rPr>
              <a:t>sectional </a:t>
            </a:r>
            <a:r>
              <a:rPr sz="1200" spc="-35" dirty="0">
                <a:latin typeface="Calibri"/>
                <a:cs typeface="Calibri"/>
              </a:rPr>
              <a:t>study. </a:t>
            </a:r>
            <a:r>
              <a:rPr sz="1200" spc="-10" dirty="0">
                <a:latin typeface="Calibri"/>
                <a:cs typeface="Calibri"/>
              </a:rPr>
              <a:t>Lancet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2017;17:1293-1302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1246" y="3772481"/>
            <a:ext cx="10221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>
                <a:latin typeface="Calibri"/>
                <a:cs typeface="Calibri"/>
              </a:rPr>
              <a:t>Tabrizi </a:t>
            </a:r>
            <a:r>
              <a:rPr sz="1200" spc="-5">
                <a:latin typeface="Calibri"/>
                <a:cs typeface="Calibri"/>
              </a:rPr>
              <a:t>et al. </a:t>
            </a:r>
            <a:r>
              <a:rPr sz="1200">
                <a:latin typeface="Calibri"/>
                <a:cs typeface="Calibri"/>
              </a:rPr>
              <a:t>Assessment </a:t>
            </a:r>
            <a:r>
              <a:rPr sz="1200" spc="-5">
                <a:latin typeface="Calibri"/>
                <a:cs typeface="Calibri"/>
              </a:rPr>
              <a:t>of </a:t>
            </a:r>
            <a:r>
              <a:rPr sz="1200" spc="-20">
                <a:latin typeface="Calibri"/>
                <a:cs typeface="Calibri"/>
              </a:rPr>
              <a:t>herd </a:t>
            </a:r>
            <a:r>
              <a:rPr sz="1200" spc="-10">
                <a:latin typeface="Calibri"/>
                <a:cs typeface="Calibri"/>
              </a:rPr>
              <a:t>immunity </a:t>
            </a:r>
            <a:r>
              <a:rPr sz="1200" spc="-5">
                <a:latin typeface="Calibri"/>
                <a:cs typeface="Calibri"/>
              </a:rPr>
              <a:t>and </a:t>
            </a:r>
            <a:r>
              <a:rPr sz="1200" spc="-20">
                <a:latin typeface="Calibri"/>
                <a:cs typeface="Calibri"/>
              </a:rPr>
              <a:t>cross-protection </a:t>
            </a:r>
            <a:r>
              <a:rPr sz="1200" spc="-15">
                <a:latin typeface="Calibri"/>
                <a:cs typeface="Calibri"/>
              </a:rPr>
              <a:t>after </a:t>
            </a:r>
            <a:r>
              <a:rPr sz="1200">
                <a:latin typeface="Calibri"/>
                <a:cs typeface="Calibri"/>
              </a:rPr>
              <a:t>a </a:t>
            </a:r>
            <a:r>
              <a:rPr sz="1200" spc="-10">
                <a:latin typeface="Calibri"/>
                <a:cs typeface="Calibri"/>
              </a:rPr>
              <a:t>human </a:t>
            </a:r>
            <a:r>
              <a:rPr sz="1200" spc="-20">
                <a:latin typeface="Calibri"/>
                <a:cs typeface="Calibri"/>
              </a:rPr>
              <a:t>papillomavirus vaccination programme </a:t>
            </a:r>
            <a:r>
              <a:rPr sz="1200" spc="-10">
                <a:latin typeface="Calibri"/>
                <a:cs typeface="Calibri"/>
              </a:rPr>
              <a:t>in </a:t>
            </a:r>
            <a:r>
              <a:rPr sz="1200" spc="-20">
                <a:latin typeface="Calibri"/>
                <a:cs typeface="Calibri"/>
              </a:rPr>
              <a:t>Australia: </a:t>
            </a:r>
            <a:r>
              <a:rPr sz="1200">
                <a:latin typeface="Calibri"/>
                <a:cs typeface="Calibri"/>
              </a:rPr>
              <a:t>a </a:t>
            </a:r>
            <a:r>
              <a:rPr sz="1200" spc="-20">
                <a:latin typeface="Calibri"/>
                <a:cs typeface="Calibri"/>
              </a:rPr>
              <a:t>repeat </a:t>
            </a:r>
            <a:r>
              <a:rPr sz="1200" spc="-10">
                <a:latin typeface="Calibri"/>
                <a:cs typeface="Calibri"/>
              </a:rPr>
              <a:t>cross-sectional </a:t>
            </a:r>
            <a:r>
              <a:rPr sz="1200" spc="-40">
                <a:latin typeface="Calibri"/>
                <a:cs typeface="Calibri"/>
              </a:rPr>
              <a:t>study.</a:t>
            </a:r>
            <a:r>
              <a:rPr sz="1200" spc="12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Lancet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1246" y="3900496"/>
            <a:ext cx="167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>
                <a:latin typeface="Calibri"/>
                <a:cs typeface="Calibri"/>
              </a:rPr>
              <a:t>Infect </a:t>
            </a:r>
            <a:r>
              <a:rPr sz="1200" spc="-10">
                <a:latin typeface="Calibri"/>
                <a:cs typeface="Calibri"/>
              </a:rPr>
              <a:t>Dis</a:t>
            </a:r>
            <a:r>
              <a:rPr sz="1200" spc="-5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2014;14:958-966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1246" y="4153481"/>
            <a:ext cx="10205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>
                <a:latin typeface="Calibri"/>
                <a:cs typeface="Calibri"/>
              </a:rPr>
              <a:t>Drolet </a:t>
            </a:r>
            <a:r>
              <a:rPr sz="1200" spc="-5">
                <a:latin typeface="Calibri"/>
                <a:cs typeface="Calibri"/>
              </a:rPr>
              <a:t>et al. </a:t>
            </a:r>
            <a:r>
              <a:rPr sz="1200" spc="-20">
                <a:latin typeface="Calibri"/>
                <a:cs typeface="Calibri"/>
              </a:rPr>
              <a:t>Population-level </a:t>
            </a:r>
            <a:r>
              <a:rPr sz="1200" spc="-10">
                <a:latin typeface="Calibri"/>
                <a:cs typeface="Calibri"/>
              </a:rPr>
              <a:t>impact and </a:t>
            </a:r>
            <a:r>
              <a:rPr sz="1200" spc="-20">
                <a:latin typeface="Calibri"/>
                <a:cs typeface="Calibri"/>
              </a:rPr>
              <a:t>herd </a:t>
            </a:r>
            <a:r>
              <a:rPr sz="1200" spc="-15">
                <a:latin typeface="Calibri"/>
                <a:cs typeface="Calibri"/>
              </a:rPr>
              <a:t>effects </a:t>
            </a:r>
            <a:r>
              <a:rPr sz="1200" spc="-20">
                <a:latin typeface="Calibri"/>
                <a:cs typeface="Calibri"/>
              </a:rPr>
              <a:t>following </a:t>
            </a:r>
            <a:r>
              <a:rPr sz="1200" spc="-10">
                <a:latin typeface="Calibri"/>
                <a:cs typeface="Calibri"/>
              </a:rPr>
              <a:t>human </a:t>
            </a:r>
            <a:r>
              <a:rPr sz="1200" spc="-20">
                <a:latin typeface="Calibri"/>
                <a:cs typeface="Calibri"/>
              </a:rPr>
              <a:t>papillomavirus vaccination programmes: </a:t>
            </a:r>
            <a:r>
              <a:rPr sz="1200">
                <a:latin typeface="Calibri"/>
                <a:cs typeface="Calibri"/>
              </a:rPr>
              <a:t>a </a:t>
            </a:r>
            <a:r>
              <a:rPr sz="1200" spc="-20">
                <a:latin typeface="Calibri"/>
                <a:cs typeface="Calibri"/>
              </a:rPr>
              <a:t>systematic review </a:t>
            </a:r>
            <a:r>
              <a:rPr sz="1200" spc="-5">
                <a:latin typeface="Calibri"/>
                <a:cs typeface="Calibri"/>
              </a:rPr>
              <a:t>and </a:t>
            </a:r>
            <a:r>
              <a:rPr sz="1200" spc="-10">
                <a:latin typeface="Calibri"/>
                <a:cs typeface="Calibri"/>
              </a:rPr>
              <a:t>meta-analysis. Lancet </a:t>
            </a:r>
            <a:r>
              <a:rPr sz="1200" spc="-20">
                <a:latin typeface="Calibri"/>
                <a:cs typeface="Calibri"/>
              </a:rPr>
              <a:t>Infect</a:t>
            </a:r>
            <a:r>
              <a:rPr sz="1200" spc="225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Dis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107" y="1452952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3.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107" y="1837001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4.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107" y="2135704"/>
            <a:ext cx="139700" cy="8121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10">
                <a:latin typeface="Calibri"/>
                <a:cs typeface="Calibri"/>
              </a:rPr>
              <a:t>5.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10">
                <a:latin typeface="Calibri"/>
                <a:cs typeface="Calibri"/>
              </a:rPr>
              <a:t>6.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spc="-10">
                <a:latin typeface="Calibri"/>
                <a:cs typeface="Calibri"/>
              </a:rPr>
              <a:t>7.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107" y="3028768"/>
            <a:ext cx="139700" cy="556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10">
                <a:latin typeface="Calibri"/>
                <a:cs typeface="Calibri"/>
              </a:rPr>
              <a:t>8.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10">
                <a:latin typeface="Calibri"/>
                <a:cs typeface="Calibri"/>
              </a:rPr>
              <a:t>9.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107" y="3751144"/>
            <a:ext cx="216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10.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107" y="4132144"/>
            <a:ext cx="216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11.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6107" y="4392657"/>
            <a:ext cx="1136589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2015;15:565-580</a:t>
            </a:r>
            <a:endParaRPr sz="1200" dirty="0">
              <a:latin typeface="Calibri"/>
              <a:cs typeface="Calibri"/>
            </a:endParaRPr>
          </a:p>
          <a:p>
            <a:pPr marL="228600" indent="-228600">
              <a:buAutoNum type="arabicPeriod" startAt="12"/>
            </a:pPr>
            <a:r>
              <a:rPr lang="en-US" sz="1200" spc="-35" dirty="0">
                <a:latin typeface="Calibri"/>
                <a:cs typeface="Calibri"/>
              </a:rPr>
              <a:t>          Lei et al. HPV Vaccination and the Risk of Cervical Cancer. N </a:t>
            </a:r>
            <a:r>
              <a:rPr lang="en-US" sz="1200" spc="-35" dirty="0" err="1">
                <a:latin typeface="Calibri"/>
                <a:cs typeface="Calibri"/>
              </a:rPr>
              <a:t>EnglJ</a:t>
            </a:r>
            <a:r>
              <a:rPr lang="en-US" sz="1200" spc="-35" dirty="0">
                <a:latin typeface="Calibri"/>
                <a:cs typeface="Calibri"/>
              </a:rPr>
              <a:t> Med 383;14. 2020</a:t>
            </a:r>
          </a:p>
          <a:p>
            <a:pPr marL="228600" indent="-228600">
              <a:buAutoNum type="arabicPeriod" startAt="12"/>
            </a:pPr>
            <a:endParaRPr lang="en-US" sz="1200" spc="-35" dirty="0">
              <a:latin typeface="Calibri"/>
              <a:cs typeface="Calibri"/>
            </a:endParaRPr>
          </a:p>
          <a:p>
            <a:pPr marL="228600" indent="-228600">
              <a:buAutoNum type="arabicPeriod" startAt="12"/>
            </a:pPr>
            <a:endParaRPr lang="en-US" sz="1200" spc="-3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300" b="1" spc="-20" dirty="0">
                <a:latin typeface="Calibri"/>
                <a:cs typeface="Calibri"/>
              </a:rPr>
              <a:t>General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references:</a:t>
            </a:r>
            <a:endParaRPr sz="13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WHO </a:t>
            </a:r>
            <a:r>
              <a:rPr sz="1300" spc="-20" dirty="0">
                <a:latin typeface="Calibri"/>
                <a:cs typeface="Calibri"/>
              </a:rPr>
              <a:t>Position </a:t>
            </a:r>
            <a:r>
              <a:rPr sz="1300" spc="-15" dirty="0">
                <a:latin typeface="Calibri"/>
                <a:cs typeface="Calibri"/>
              </a:rPr>
              <a:t>Paper </a:t>
            </a:r>
            <a:r>
              <a:rPr sz="1300" spc="-5" dirty="0">
                <a:latin typeface="Calibri"/>
                <a:cs typeface="Calibri"/>
              </a:rPr>
              <a:t>on HPV </a:t>
            </a:r>
            <a:r>
              <a:rPr sz="1300" spc="-15" dirty="0">
                <a:latin typeface="Calibri"/>
                <a:cs typeface="Calibri"/>
              </a:rPr>
              <a:t>vaccines</a:t>
            </a:r>
            <a:r>
              <a:rPr sz="1100" spc="-15" dirty="0">
                <a:latin typeface="Calibri"/>
                <a:cs typeface="Calibri"/>
              </a:rPr>
              <a:t>:</a:t>
            </a:r>
            <a:r>
              <a:rPr sz="11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en-US" sz="1100" spc="-35" dirty="0">
                <a:latin typeface="Calibri"/>
                <a:cs typeface="Calibri"/>
                <a:hlinkClick r:id="rId3"/>
              </a:rPr>
              <a:t>https://www.who.int/teams/immunization-vaccines-and-biologicals/policies/position-papers/human-papillomavirus-(hpv)</a:t>
            </a:r>
            <a:endParaRPr lang="en-US" sz="1100" spc="10" dirty="0">
              <a:solidFill>
                <a:srgbClr val="0462C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spc="-10" dirty="0">
                <a:latin typeface="Calibri"/>
                <a:cs typeface="Calibri"/>
              </a:rPr>
              <a:t>Global </a:t>
            </a:r>
            <a:r>
              <a:rPr lang="en-US" sz="1400" spc="-25" dirty="0">
                <a:latin typeface="Calibri"/>
                <a:cs typeface="Calibri"/>
              </a:rPr>
              <a:t>Vaccine </a:t>
            </a:r>
            <a:r>
              <a:rPr lang="en-US" sz="1400" spc="-45" dirty="0">
                <a:latin typeface="Calibri"/>
                <a:cs typeface="Calibri"/>
              </a:rPr>
              <a:t>Safety. </a:t>
            </a:r>
            <a:r>
              <a:rPr lang="en-US" sz="1400" spc="-20" dirty="0">
                <a:latin typeface="Calibri"/>
                <a:cs typeface="Calibri"/>
              </a:rPr>
              <a:t>Safety </a:t>
            </a:r>
            <a:r>
              <a:rPr lang="en-US" sz="1400" spc="-5" dirty="0">
                <a:latin typeface="Calibri"/>
                <a:cs typeface="Calibri"/>
              </a:rPr>
              <a:t>of </a:t>
            </a:r>
            <a:r>
              <a:rPr lang="en-US" sz="1400" spc="-15" dirty="0">
                <a:latin typeface="Calibri"/>
                <a:cs typeface="Calibri"/>
              </a:rPr>
              <a:t>human </a:t>
            </a:r>
            <a:r>
              <a:rPr lang="en-US" sz="1400" spc="-20" dirty="0">
                <a:latin typeface="Calibri"/>
                <a:cs typeface="Calibri"/>
              </a:rPr>
              <a:t>papillomavirus </a:t>
            </a:r>
            <a:r>
              <a:rPr lang="en-US" sz="1400" spc="-15" dirty="0">
                <a:latin typeface="Calibri"/>
                <a:cs typeface="Calibri"/>
              </a:rPr>
              <a:t>vaccines </a:t>
            </a:r>
            <a:r>
              <a:rPr lang="en-US" sz="1000" dirty="0">
                <a:latin typeface="+mn-lt"/>
                <a:cs typeface="Calibri"/>
                <a:hlinkClick r:id="rId4"/>
              </a:rPr>
              <a:t>https://www.who.int/groups/global-advisory-committee-on-vaccine-safety/topics/human-papillomavirus-vaccines/safety</a:t>
            </a:r>
            <a:endParaRPr lang="en-US" sz="1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Calibri"/>
                <a:cs typeface="Calibri"/>
              </a:rPr>
              <a:t>WHO </a:t>
            </a:r>
            <a:r>
              <a:rPr sz="1400" spc="-15" dirty="0">
                <a:latin typeface="Calibri"/>
                <a:cs typeface="Calibri"/>
              </a:rPr>
              <a:t>Prequalified </a:t>
            </a:r>
            <a:r>
              <a:rPr sz="1400" spc="-20" dirty="0">
                <a:latin typeface="Calibri"/>
                <a:cs typeface="Calibri"/>
              </a:rPr>
              <a:t>Vaccines</a:t>
            </a:r>
            <a:r>
              <a:rPr sz="1400" u="sng" spc="-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https://extranet.who.int/gavi/PQ_Web/</a:t>
            </a:r>
            <a:endParaRPr sz="1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latin typeface="Calibri"/>
                <a:cs typeface="Calibri"/>
              </a:rPr>
              <a:t>UNICEF SD tender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15" dirty="0">
                <a:latin typeface="Calibri"/>
                <a:cs typeface="Calibri"/>
              </a:rPr>
              <a:t>2020</a:t>
            </a:r>
            <a:r>
              <a:rPr sz="1400" spc="-13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en-US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https://www.unicef.org/supply/documents/human-papilloma-virus-hpv-vaccine-price-data</a:t>
            </a:r>
            <a:endParaRPr sz="10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14163"/>
            <a:ext cx="9083675" cy="32448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spc="5">
                <a:solidFill>
                  <a:srgbClr val="000000"/>
                </a:solidFill>
              </a:rPr>
              <a:t>Gavi-supported</a:t>
            </a:r>
            <a:r>
              <a:rPr sz="1950" spc="-75">
                <a:solidFill>
                  <a:srgbClr val="000000"/>
                </a:solidFill>
              </a:rPr>
              <a:t> </a:t>
            </a:r>
            <a:r>
              <a:rPr sz="1950" spc="20">
                <a:solidFill>
                  <a:srgbClr val="000000"/>
                </a:solidFill>
              </a:rPr>
              <a:t>HPV</a:t>
            </a:r>
            <a:r>
              <a:rPr sz="1950" spc="-70">
                <a:solidFill>
                  <a:srgbClr val="000000"/>
                </a:solidFill>
              </a:rPr>
              <a:t> </a:t>
            </a:r>
            <a:r>
              <a:rPr sz="1950">
                <a:solidFill>
                  <a:srgbClr val="000000"/>
                </a:solidFill>
              </a:rPr>
              <a:t>vaccines</a:t>
            </a:r>
            <a:r>
              <a:rPr sz="1950" spc="-70">
                <a:solidFill>
                  <a:srgbClr val="000000"/>
                </a:solidFill>
              </a:rPr>
              <a:t> </a:t>
            </a:r>
            <a:r>
              <a:rPr sz="1950">
                <a:solidFill>
                  <a:srgbClr val="000000"/>
                </a:solidFill>
              </a:rPr>
              <a:t>profiles</a:t>
            </a:r>
            <a:r>
              <a:rPr sz="1950" spc="-70">
                <a:solidFill>
                  <a:srgbClr val="000000"/>
                </a:solidFill>
              </a:rPr>
              <a:t> </a:t>
            </a:r>
            <a:r>
              <a:rPr sz="1950" spc="15">
                <a:solidFill>
                  <a:srgbClr val="000000"/>
                </a:solidFill>
              </a:rPr>
              <a:t>to</a:t>
            </a:r>
            <a:r>
              <a:rPr sz="1950" spc="-15">
                <a:solidFill>
                  <a:srgbClr val="000000"/>
                </a:solidFill>
              </a:rPr>
              <a:t> </a:t>
            </a:r>
            <a:r>
              <a:rPr sz="1950" spc="10">
                <a:solidFill>
                  <a:srgbClr val="000000"/>
                </a:solidFill>
              </a:rPr>
              <a:t>support</a:t>
            </a:r>
            <a:r>
              <a:rPr sz="1950" spc="-60">
                <a:solidFill>
                  <a:srgbClr val="000000"/>
                </a:solidFill>
              </a:rPr>
              <a:t> </a:t>
            </a:r>
            <a:r>
              <a:rPr sz="1950" spc="10">
                <a:solidFill>
                  <a:srgbClr val="000000"/>
                </a:solidFill>
              </a:rPr>
              <a:t>country</a:t>
            </a:r>
            <a:r>
              <a:rPr sz="1950" spc="-75">
                <a:solidFill>
                  <a:srgbClr val="000000"/>
                </a:solidFill>
              </a:rPr>
              <a:t> </a:t>
            </a:r>
            <a:r>
              <a:rPr sz="1950" spc="10">
                <a:solidFill>
                  <a:srgbClr val="000000"/>
                </a:solidFill>
              </a:rPr>
              <a:t>decision-making,</a:t>
            </a:r>
            <a:r>
              <a:rPr sz="1950" spc="-70">
                <a:solidFill>
                  <a:srgbClr val="000000"/>
                </a:solidFill>
              </a:rPr>
              <a:t> </a:t>
            </a:r>
            <a:r>
              <a:rPr lang="en-GB" sz="1950" spc="-40">
                <a:solidFill>
                  <a:srgbClr val="000000"/>
                </a:solidFill>
              </a:rPr>
              <a:t>March 2023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315874" y="852932"/>
            <a:ext cx="11506835" cy="54813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909445">
              <a:lnSpc>
                <a:spcPts val="1900"/>
              </a:lnSpc>
              <a:spcBef>
                <a:spcPts val="380"/>
              </a:spcBef>
            </a:pPr>
            <a:r>
              <a:rPr sz="1800" spc="-10" dirty="0">
                <a:latin typeface="Calibri"/>
                <a:cs typeface="Calibri"/>
              </a:rPr>
              <a:t>This </a:t>
            </a:r>
            <a:r>
              <a:rPr sz="1800" spc="-20" dirty="0">
                <a:latin typeface="Calibri"/>
                <a:cs typeface="Calibri"/>
              </a:rPr>
              <a:t>resource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5" dirty="0">
                <a:latin typeface="Calibri"/>
                <a:cs typeface="Calibri"/>
              </a:rPr>
              <a:t>complementary </a:t>
            </a:r>
            <a:r>
              <a:rPr sz="1800" spc="-20" dirty="0">
                <a:latin typeface="Calibri"/>
                <a:cs typeface="Calibri"/>
              </a:rPr>
              <a:t>to </a:t>
            </a:r>
            <a:r>
              <a:rPr sz="1800" spc="-45" dirty="0">
                <a:latin typeface="Calibri"/>
                <a:cs typeface="Calibri"/>
                <a:hlinkClick r:id="rId3"/>
              </a:rPr>
              <a:t>Gavi’s </a:t>
            </a:r>
            <a:r>
              <a:rPr sz="1800" spc="-15" dirty="0">
                <a:latin typeface="Calibri"/>
                <a:cs typeface="Calibri"/>
                <a:hlinkClick r:id="rId3"/>
              </a:rPr>
              <a:t>Detailed </a:t>
            </a:r>
            <a:r>
              <a:rPr sz="1800" spc="-10" dirty="0">
                <a:latin typeface="Calibri"/>
                <a:cs typeface="Calibri"/>
                <a:hlinkClick r:id="rId3"/>
              </a:rPr>
              <a:t>Product </a:t>
            </a:r>
            <a:r>
              <a:rPr sz="1800" spc="-15" dirty="0">
                <a:latin typeface="Calibri"/>
                <a:cs typeface="Calibri"/>
                <a:hlinkClick r:id="rId3"/>
              </a:rPr>
              <a:t>Profiles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(DPPs)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WHO </a:t>
            </a:r>
            <a:r>
              <a:rPr sz="1800" spc="-15" dirty="0">
                <a:latin typeface="Calibri"/>
                <a:cs typeface="Calibri"/>
              </a:rPr>
              <a:t>prequalified </a:t>
            </a:r>
            <a:r>
              <a:rPr sz="1800" spc="-10" dirty="0">
                <a:latin typeface="Calibri"/>
                <a:cs typeface="Calibri"/>
              </a:rPr>
              <a:t>vaccines  </a:t>
            </a:r>
            <a:endParaRPr lang="en-GB" sz="1800" spc="-10" dirty="0">
              <a:latin typeface="Calibri"/>
              <a:cs typeface="Calibri"/>
            </a:endParaRPr>
          </a:p>
          <a:p>
            <a:pPr marL="12700" marR="1909445">
              <a:lnSpc>
                <a:spcPts val="1900"/>
              </a:lnSpc>
              <a:spcBef>
                <a:spcPts val="38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primary </a:t>
            </a:r>
            <a:r>
              <a:rPr sz="1800" spc="-15" dirty="0">
                <a:latin typeface="Calibri"/>
                <a:cs typeface="Calibri"/>
              </a:rPr>
              <a:t>objective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DPP is </a:t>
            </a:r>
            <a:r>
              <a:rPr sz="1800" spc="-20" dirty="0">
                <a:latin typeface="Calibri"/>
                <a:cs typeface="Calibri"/>
              </a:rPr>
              <a:t>to provide </a:t>
            </a:r>
            <a:r>
              <a:rPr sz="1800" spc="-15" dirty="0">
                <a:latin typeface="Calibri"/>
                <a:cs typeface="Calibri"/>
              </a:rPr>
              <a:t>countries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25" dirty="0">
                <a:latin typeface="Calibri"/>
                <a:cs typeface="Calibri"/>
              </a:rPr>
              <a:t>easy </a:t>
            </a: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spc="-2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up-to-date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20" dirty="0">
                <a:latin typeface="Calibri"/>
                <a:cs typeface="Calibri"/>
              </a:rPr>
              <a:t>comprehensive information </a:t>
            </a:r>
            <a:r>
              <a:rPr sz="1800" dirty="0">
                <a:latin typeface="Calibri"/>
                <a:cs typeface="Calibri"/>
              </a:rPr>
              <a:t>on  </a:t>
            </a:r>
            <a:r>
              <a:rPr sz="1800" spc="-15" dirty="0">
                <a:latin typeface="Calibri"/>
                <a:cs typeface="Calibri"/>
              </a:rPr>
              <a:t>Gavi-supported </a:t>
            </a:r>
            <a:r>
              <a:rPr sz="1800" spc="-10" dirty="0">
                <a:latin typeface="Calibri"/>
                <a:cs typeface="Calibri"/>
              </a:rPr>
              <a:t>vaccines. Countries </a:t>
            </a:r>
            <a:r>
              <a:rPr sz="1800" spc="-20" dirty="0">
                <a:latin typeface="Calibri"/>
                <a:cs typeface="Calibri"/>
              </a:rPr>
              <a:t>are encouraged to </a:t>
            </a:r>
            <a:r>
              <a:rPr sz="1800" spc="-15" dirty="0">
                <a:latin typeface="Calibri"/>
                <a:cs typeface="Calibri"/>
              </a:rPr>
              <a:t>consider </a:t>
            </a:r>
            <a:r>
              <a:rPr sz="1800" spc="-25" dirty="0">
                <a:latin typeface="Calibri"/>
                <a:cs typeface="Calibri"/>
              </a:rPr>
              <a:t>factors </a:t>
            </a:r>
            <a:r>
              <a:rPr sz="1800" spc="-15" dirty="0">
                <a:latin typeface="Calibri"/>
                <a:cs typeface="Calibri"/>
              </a:rPr>
              <a:t>beyond </a:t>
            </a:r>
            <a:r>
              <a:rPr sz="1800" spc="-20" dirty="0">
                <a:latin typeface="Calibri"/>
                <a:cs typeface="Calibri"/>
              </a:rPr>
              <a:t>procurement cost </a:t>
            </a:r>
            <a:r>
              <a:rPr sz="1800" spc="-5" dirty="0">
                <a:latin typeface="Calibri"/>
                <a:cs typeface="Calibri"/>
              </a:rPr>
              <a:t>and impact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15" dirty="0">
                <a:latin typeface="Calibri"/>
                <a:cs typeface="Calibri"/>
              </a:rPr>
              <a:t>country </a:t>
            </a:r>
            <a:r>
              <a:rPr sz="1800" spc="-55" dirty="0">
                <a:latin typeface="Calibri"/>
                <a:cs typeface="Calibri"/>
              </a:rPr>
              <a:t>co-  </a:t>
            </a:r>
            <a:r>
              <a:rPr sz="1800" spc="-10" dirty="0">
                <a:latin typeface="Calibri"/>
                <a:cs typeface="Calibri"/>
              </a:rPr>
              <a:t>financing </a:t>
            </a:r>
            <a:r>
              <a:rPr sz="1800" spc="-25" dirty="0">
                <a:latin typeface="Calibri"/>
                <a:cs typeface="Calibri"/>
              </a:rPr>
              <a:t>requirements: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DPPs </a:t>
            </a:r>
            <a:r>
              <a:rPr sz="1800" spc="-10" dirty="0">
                <a:latin typeface="Calibri"/>
                <a:cs typeface="Calibri"/>
              </a:rPr>
              <a:t>include </a:t>
            </a:r>
            <a:r>
              <a:rPr sz="1800" spc="-20" dirty="0">
                <a:latin typeface="Calibri"/>
                <a:cs typeface="Calibri"/>
              </a:rPr>
              <a:t>information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15" dirty="0">
                <a:latin typeface="Calibri"/>
                <a:cs typeface="Calibri"/>
              </a:rPr>
              <a:t>vaccine </a:t>
            </a:r>
            <a:r>
              <a:rPr sz="1800" spc="-25" dirty="0">
                <a:latin typeface="Calibri"/>
                <a:cs typeface="Calibri"/>
              </a:rPr>
              <a:t>presentations, </a:t>
            </a:r>
            <a:r>
              <a:rPr sz="1800" spc="-5" dirty="0">
                <a:latin typeface="Calibri"/>
                <a:cs typeface="Calibri"/>
              </a:rPr>
              <a:t>pricing, </a:t>
            </a:r>
            <a:r>
              <a:rPr sz="1800" spc="-25" dirty="0">
                <a:latin typeface="Calibri"/>
                <a:cs typeface="Calibri"/>
              </a:rPr>
              <a:t>indicative </a:t>
            </a:r>
            <a:r>
              <a:rPr sz="1800" spc="-30" dirty="0">
                <a:latin typeface="Calibri"/>
                <a:cs typeface="Calibri"/>
              </a:rPr>
              <a:t>wastage </a:t>
            </a:r>
            <a:r>
              <a:rPr sz="1800" spc="-40" dirty="0">
                <a:latin typeface="Calibri"/>
                <a:cs typeface="Calibri"/>
              </a:rPr>
              <a:t>rates,  </a:t>
            </a:r>
            <a:r>
              <a:rPr sz="1800" spc="-20" dirty="0">
                <a:latin typeface="Calibri"/>
                <a:cs typeface="Calibri"/>
              </a:rPr>
              <a:t>manufacturers, </a:t>
            </a:r>
            <a:r>
              <a:rPr sz="1800" spc="-10" dirty="0">
                <a:latin typeface="Calibri"/>
                <a:cs typeface="Calibri"/>
              </a:rPr>
              <a:t>cold chain </a:t>
            </a:r>
            <a:r>
              <a:rPr sz="1800" spc="-15" dirty="0">
                <a:latin typeface="Calibri"/>
                <a:cs typeface="Calibri"/>
              </a:rPr>
              <a:t>volume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handling. </a:t>
            </a:r>
            <a:r>
              <a:rPr sz="1800" spc="-10" dirty="0">
                <a:latin typeface="Calibri"/>
                <a:cs typeface="Calibri"/>
              </a:rPr>
              <a:t>This </a:t>
            </a:r>
            <a:r>
              <a:rPr sz="1800" spc="-20" dirty="0">
                <a:latin typeface="Calibri"/>
                <a:cs typeface="Calibri"/>
              </a:rPr>
              <a:t>information </a:t>
            </a:r>
            <a:r>
              <a:rPr sz="1800" spc="-5" dirty="0">
                <a:latin typeface="Calibri"/>
                <a:cs typeface="Calibri"/>
              </a:rPr>
              <a:t>will </a:t>
            </a:r>
            <a:r>
              <a:rPr sz="1800" spc="-10" dirty="0">
                <a:latin typeface="Calibri"/>
                <a:cs typeface="Calibri"/>
              </a:rPr>
              <a:t>help </a:t>
            </a:r>
            <a:r>
              <a:rPr sz="1800" spc="-15" dirty="0">
                <a:latin typeface="Calibri"/>
                <a:cs typeface="Calibri"/>
              </a:rPr>
              <a:t>countries </a:t>
            </a:r>
            <a:r>
              <a:rPr sz="1800" spc="-5" dirty="0">
                <a:latin typeface="Calibri"/>
                <a:cs typeface="Calibri"/>
              </a:rPr>
              <a:t>decide which </a:t>
            </a:r>
            <a:r>
              <a:rPr sz="1800" spc="-10" dirty="0">
                <a:latin typeface="Calibri"/>
                <a:cs typeface="Calibri"/>
              </a:rPr>
              <a:t>vaccine </a:t>
            </a:r>
            <a:r>
              <a:rPr sz="1800" spc="-25" dirty="0">
                <a:latin typeface="Calibri"/>
                <a:cs typeface="Calibri"/>
              </a:rPr>
              <a:t>presentation </a:t>
            </a:r>
            <a:r>
              <a:rPr sz="1800" spc="-10" dirty="0">
                <a:latin typeface="Calibri"/>
                <a:cs typeface="Calibri"/>
              </a:rPr>
              <a:t>is 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best </a:t>
            </a:r>
            <a:r>
              <a:rPr sz="1800" spc="15" dirty="0">
                <a:latin typeface="Calibri"/>
                <a:cs typeface="Calibri"/>
              </a:rPr>
              <a:t>‘fit’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inclusion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their </a:t>
            </a:r>
            <a:r>
              <a:rPr sz="1800" spc="-20" dirty="0">
                <a:latin typeface="Calibri"/>
                <a:cs typeface="Calibri"/>
              </a:rPr>
              <a:t>immunization </a:t>
            </a:r>
            <a:r>
              <a:rPr sz="1800" spc="-25" dirty="0">
                <a:latin typeface="Calibri"/>
                <a:cs typeface="Calibri"/>
              </a:rPr>
              <a:t>program. </a:t>
            </a:r>
            <a:r>
              <a:rPr sz="1800" spc="-15" dirty="0">
                <a:latin typeface="Calibri"/>
                <a:cs typeface="Calibri"/>
              </a:rPr>
              <a:t>Selecting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vaccine </a:t>
            </a:r>
            <a:r>
              <a:rPr sz="1800" spc="-15" dirty="0">
                <a:latin typeface="Calibri"/>
                <a:cs typeface="Calibri"/>
              </a:rPr>
              <a:t>that </a:t>
            </a:r>
            <a:r>
              <a:rPr sz="1800" spc="-5" dirty="0">
                <a:latin typeface="Calibri"/>
                <a:cs typeface="Calibri"/>
              </a:rPr>
              <a:t>is the </a:t>
            </a:r>
            <a:r>
              <a:rPr sz="1800" spc="-15" dirty="0">
                <a:latin typeface="Calibri"/>
                <a:cs typeface="Calibri"/>
              </a:rPr>
              <a:t>most </a:t>
            </a:r>
            <a:r>
              <a:rPr sz="1800" spc="-25" dirty="0">
                <a:latin typeface="Calibri"/>
                <a:cs typeface="Calibri"/>
              </a:rPr>
              <a:t>programmatically </a:t>
            </a:r>
            <a:r>
              <a:rPr sz="1800" spc="-35" dirty="0">
                <a:latin typeface="Calibri"/>
                <a:cs typeface="Calibri"/>
              </a:rPr>
              <a:t>favorable </a:t>
            </a:r>
            <a:r>
              <a:rPr sz="1800" spc="-25" dirty="0">
                <a:latin typeface="Calibri"/>
                <a:cs typeface="Calibri"/>
              </a:rPr>
              <a:t>for 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specific </a:t>
            </a:r>
            <a:r>
              <a:rPr sz="1800" spc="-30" dirty="0">
                <a:latin typeface="Calibri"/>
                <a:cs typeface="Calibri"/>
              </a:rPr>
              <a:t>country’s context </a:t>
            </a:r>
            <a:r>
              <a:rPr sz="1800" spc="-20" dirty="0">
                <a:latin typeface="Calibri"/>
                <a:cs typeface="Calibri"/>
              </a:rPr>
              <a:t>contributes 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sustainability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an </a:t>
            </a:r>
            <a:r>
              <a:rPr sz="1800" spc="-15" dirty="0">
                <a:latin typeface="Calibri"/>
                <a:cs typeface="Calibri"/>
              </a:rPr>
              <a:t>immunization </a:t>
            </a:r>
            <a:r>
              <a:rPr sz="1800" spc="-25" dirty="0">
                <a:latin typeface="Calibri"/>
                <a:cs typeface="Calibri"/>
              </a:rPr>
              <a:t>program.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DPPs are </a:t>
            </a:r>
            <a:r>
              <a:rPr sz="1800" spc="-30" dirty="0">
                <a:latin typeface="Calibri"/>
                <a:cs typeface="Calibri"/>
              </a:rPr>
              <a:t>referenced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the  </a:t>
            </a:r>
            <a:r>
              <a:rPr lang="en-US" sz="1800" dirty="0">
                <a:latin typeface="Calibri"/>
                <a:cs typeface="Calibri"/>
              </a:rPr>
              <a:t>Vaccine Funding Guidelines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20" dirty="0">
                <a:latin typeface="Calibri"/>
                <a:cs typeface="Calibri"/>
              </a:rPr>
              <a:t>available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Gavi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website.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 marR="5080">
              <a:lnSpc>
                <a:spcPct val="896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secondary objective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DPPs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20" dirty="0">
                <a:latin typeface="Calibri"/>
                <a:cs typeface="Calibri"/>
              </a:rPr>
              <a:t>to provide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overview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all WHO </a:t>
            </a:r>
            <a:r>
              <a:rPr sz="1800" spc="-15" dirty="0">
                <a:latin typeface="Calibri"/>
                <a:cs typeface="Calibri"/>
              </a:rPr>
              <a:t>prequalified </a:t>
            </a:r>
            <a:r>
              <a:rPr sz="1800" spc="5" dirty="0">
                <a:latin typeface="Calibri"/>
                <a:cs typeface="Calibri"/>
              </a:rPr>
              <a:t>(PQ) </a:t>
            </a:r>
            <a:r>
              <a:rPr sz="1800" spc="-10" dirty="0">
                <a:latin typeface="Calibri"/>
                <a:cs typeface="Calibri"/>
              </a:rPr>
              <a:t>vaccine </a:t>
            </a:r>
            <a:r>
              <a:rPr sz="1800" spc="-15" dirty="0">
                <a:latin typeface="Calibri"/>
                <a:cs typeface="Calibri"/>
              </a:rPr>
              <a:t>products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5" dirty="0">
                <a:latin typeface="Calibri"/>
                <a:cs typeface="Calibri"/>
              </a:rPr>
              <a:t>well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those  </a:t>
            </a:r>
            <a:r>
              <a:rPr sz="1800" spc="-20" dirty="0">
                <a:latin typeface="Calibri"/>
                <a:cs typeface="Calibri"/>
              </a:rPr>
              <a:t>currently undergoing </a:t>
            </a:r>
            <a:r>
              <a:rPr sz="1800" spc="-5" dirty="0">
                <a:latin typeface="Calibri"/>
                <a:cs typeface="Calibri"/>
              </a:rPr>
              <a:t>PQ </a:t>
            </a:r>
            <a:r>
              <a:rPr sz="1800" spc="-55" dirty="0">
                <a:latin typeface="Calibri"/>
                <a:cs typeface="Calibri"/>
              </a:rPr>
              <a:t>review, </a:t>
            </a:r>
            <a:r>
              <a:rPr sz="1800" spc="-10" dirty="0">
                <a:latin typeface="Calibri"/>
                <a:cs typeface="Calibri"/>
              </a:rPr>
              <a:t>including </a:t>
            </a:r>
            <a:r>
              <a:rPr sz="1800" spc="-5" dirty="0">
                <a:latin typeface="Calibri"/>
                <a:cs typeface="Calibri"/>
              </a:rPr>
              <a:t>some </a:t>
            </a:r>
            <a:r>
              <a:rPr sz="1800" spc="-25" dirty="0">
                <a:latin typeface="Calibri"/>
                <a:cs typeface="Calibri"/>
              </a:rPr>
              <a:t>presentations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products that </a:t>
            </a:r>
            <a:r>
              <a:rPr sz="1800" spc="-20" dirty="0">
                <a:latin typeface="Calibri"/>
                <a:cs typeface="Calibri"/>
              </a:rPr>
              <a:t>currently are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25" dirty="0">
                <a:latin typeface="Calibri"/>
                <a:cs typeface="Calibri"/>
              </a:rPr>
              <a:t>procured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UNICEF </a:t>
            </a:r>
            <a:r>
              <a:rPr sz="1800" spc="5" dirty="0">
                <a:latin typeface="Calibri"/>
                <a:cs typeface="Calibri"/>
              </a:rPr>
              <a:t>on  </a:t>
            </a:r>
            <a:r>
              <a:rPr sz="1800" spc="-10" dirty="0">
                <a:latin typeface="Calibri"/>
                <a:cs typeface="Calibri"/>
              </a:rPr>
              <a:t>behalf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20" dirty="0">
                <a:latin typeface="Calibri"/>
                <a:cs typeface="Calibri"/>
              </a:rPr>
              <a:t>Gavi.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format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DPPs </a:t>
            </a:r>
            <a:r>
              <a:rPr sz="1800" spc="-15" dirty="0">
                <a:latin typeface="Calibri"/>
                <a:cs typeface="Calibri"/>
              </a:rPr>
              <a:t>was </a:t>
            </a:r>
            <a:r>
              <a:rPr sz="1800" spc="-25" dirty="0">
                <a:latin typeface="Calibri"/>
                <a:cs typeface="Calibri"/>
              </a:rPr>
              <a:t>created </a:t>
            </a:r>
            <a:r>
              <a:rPr sz="1800" spc="-15" dirty="0">
                <a:latin typeface="Calibri"/>
                <a:cs typeface="Calibri"/>
              </a:rPr>
              <a:t>specifically </a:t>
            </a:r>
            <a:r>
              <a:rPr sz="1800" spc="-20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allow </a:t>
            </a:r>
            <a:r>
              <a:rPr sz="1800" spc="-15" dirty="0">
                <a:latin typeface="Calibri"/>
                <a:cs typeface="Calibri"/>
              </a:rPr>
              <a:t>countries </a:t>
            </a:r>
            <a:r>
              <a:rPr sz="1800" spc="-2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compare </a:t>
            </a:r>
            <a:r>
              <a:rPr sz="1800" spc="-5" dirty="0">
                <a:latin typeface="Calibri"/>
                <a:cs typeface="Calibri"/>
              </a:rPr>
              <a:t>WHO PQ </a:t>
            </a:r>
            <a:r>
              <a:rPr sz="1800" spc="-15" dirty="0">
                <a:latin typeface="Calibri"/>
                <a:cs typeface="Calibri"/>
              </a:rPr>
              <a:t>vaccine products, </a:t>
            </a:r>
            <a:r>
              <a:rPr sz="1800" spc="-10" dirty="0">
                <a:latin typeface="Calibri"/>
                <a:cs typeface="Calibri"/>
              </a:rPr>
              <a:t>fully  </a:t>
            </a:r>
            <a:r>
              <a:rPr sz="1800" spc="-20" dirty="0">
                <a:latin typeface="Calibri"/>
                <a:cs typeface="Calibri"/>
              </a:rPr>
              <a:t>informing </a:t>
            </a:r>
            <a:r>
              <a:rPr sz="1800" spc="-10" dirty="0">
                <a:latin typeface="Calibri"/>
                <a:cs typeface="Calibri"/>
              </a:rPr>
              <a:t>them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their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options.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 marR="28575">
              <a:lnSpc>
                <a:spcPct val="90300"/>
              </a:lnSpc>
              <a:spcBef>
                <a:spcPts val="1425"/>
              </a:spcBef>
            </a:pPr>
            <a:r>
              <a:rPr sz="1800" spc="-20" dirty="0">
                <a:latin typeface="Calibri"/>
                <a:cs typeface="Calibri"/>
              </a:rPr>
              <a:t>Information contained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spc="-20" dirty="0">
                <a:latin typeface="Calibri"/>
                <a:cs typeface="Calibri"/>
              </a:rPr>
              <a:t>DPPs </a:t>
            </a:r>
            <a:r>
              <a:rPr sz="1800" spc="-10" dirty="0">
                <a:latin typeface="Calibri"/>
                <a:cs typeface="Calibri"/>
              </a:rPr>
              <a:t>comes </a:t>
            </a:r>
            <a:r>
              <a:rPr sz="1800" spc="-2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variety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sources including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Gavi </a:t>
            </a:r>
            <a:r>
              <a:rPr sz="1800" spc="-25" dirty="0">
                <a:latin typeface="Calibri"/>
                <a:cs typeface="Calibri"/>
              </a:rPr>
              <a:t>Secretariat, </a:t>
            </a:r>
            <a:r>
              <a:rPr sz="1800" spc="-5" dirty="0">
                <a:latin typeface="Calibri"/>
                <a:cs typeface="Calibri"/>
              </a:rPr>
              <a:t>WHO PQ </a:t>
            </a:r>
            <a:r>
              <a:rPr sz="1800" spc="-10" dirty="0">
                <a:latin typeface="Calibri"/>
                <a:cs typeface="Calibri"/>
              </a:rPr>
              <a:t>vaccine  </a:t>
            </a:r>
            <a:r>
              <a:rPr sz="1800" spc="-20" dirty="0">
                <a:latin typeface="Calibri"/>
                <a:cs typeface="Calibri"/>
              </a:rPr>
              <a:t>webpages, </a:t>
            </a:r>
            <a:r>
              <a:rPr sz="1800" spc="-5" dirty="0">
                <a:latin typeface="Calibri"/>
                <a:cs typeface="Calibri"/>
              </a:rPr>
              <a:t>WHO </a:t>
            </a:r>
            <a:r>
              <a:rPr sz="1800" spc="-10" dirty="0">
                <a:latin typeface="Calibri"/>
                <a:cs typeface="Calibri"/>
              </a:rPr>
              <a:t>position </a:t>
            </a:r>
            <a:r>
              <a:rPr sz="1800" spc="-15" dirty="0">
                <a:latin typeface="Calibri"/>
                <a:cs typeface="Calibri"/>
              </a:rPr>
              <a:t>papers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35" dirty="0">
                <a:latin typeface="Calibri"/>
                <a:cs typeface="Calibri"/>
              </a:rPr>
              <a:t>UNICEF’s </a:t>
            </a:r>
            <a:r>
              <a:rPr sz="1800" spc="-15" dirty="0">
                <a:latin typeface="Calibri"/>
                <a:cs typeface="Calibri"/>
              </a:rPr>
              <a:t>product </a:t>
            </a:r>
            <a:r>
              <a:rPr sz="1800" spc="-5" dirty="0">
                <a:latin typeface="Calibri"/>
                <a:cs typeface="Calibri"/>
              </a:rPr>
              <a:t>menu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vaccines </a:t>
            </a:r>
            <a:r>
              <a:rPr sz="1800" spc="-10" dirty="0">
                <a:latin typeface="Calibri"/>
                <a:cs typeface="Calibri"/>
              </a:rPr>
              <a:t>supplied by UNICEF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15" dirty="0">
                <a:latin typeface="Calibri"/>
                <a:cs typeface="Calibri"/>
              </a:rPr>
              <a:t>Gavi-supported  </a:t>
            </a:r>
            <a:r>
              <a:rPr sz="1800" spc="-20" dirty="0" err="1">
                <a:latin typeface="Calibri"/>
                <a:cs typeface="Calibri"/>
              </a:rPr>
              <a:t>programmes</a:t>
            </a:r>
            <a:r>
              <a:rPr sz="1800" spc="-2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published </a:t>
            </a:r>
            <a:r>
              <a:rPr sz="1800" spc="-20" dirty="0">
                <a:latin typeface="Calibri"/>
                <a:cs typeface="Calibri"/>
              </a:rPr>
              <a:t>peer-reviewed </a:t>
            </a:r>
            <a:r>
              <a:rPr sz="1800" spc="-30" dirty="0">
                <a:latin typeface="Calibri"/>
                <a:cs typeface="Calibri"/>
              </a:rPr>
              <a:t>literature.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Gavi </a:t>
            </a:r>
            <a:r>
              <a:rPr sz="1800" spc="-25" dirty="0">
                <a:latin typeface="Calibri"/>
                <a:cs typeface="Calibri"/>
              </a:rPr>
              <a:t>Secretariat </a:t>
            </a:r>
            <a:r>
              <a:rPr sz="1800" spc="-5" dirty="0">
                <a:latin typeface="Calibri"/>
                <a:cs typeface="Calibri"/>
              </a:rPr>
              <a:t>will </a:t>
            </a:r>
            <a:r>
              <a:rPr sz="1800" spc="-20" dirty="0">
                <a:latin typeface="Calibri"/>
                <a:cs typeface="Calibri"/>
              </a:rPr>
              <a:t>ensure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information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spc="-20" dirty="0">
                <a:latin typeface="Calibri"/>
                <a:cs typeface="Calibri"/>
              </a:rPr>
              <a:t>DPPs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35" dirty="0">
                <a:latin typeface="Calibri"/>
                <a:cs typeface="Calibri"/>
              </a:rPr>
              <a:t>kept </a:t>
            </a:r>
            <a:r>
              <a:rPr sz="1800" spc="-10" dirty="0">
                <a:latin typeface="Calibri"/>
                <a:cs typeface="Calibri"/>
              </a:rPr>
              <a:t>up-  </a:t>
            </a:r>
            <a:r>
              <a:rPr sz="1800" spc="-25" dirty="0">
                <a:latin typeface="Calibri"/>
                <a:cs typeface="Calibri"/>
              </a:rPr>
              <a:t>to-date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per </a:t>
            </a:r>
            <a:r>
              <a:rPr sz="1800" spc="-25" dirty="0">
                <a:latin typeface="Calibri"/>
                <a:cs typeface="Calibri"/>
              </a:rPr>
              <a:t>relevant </a:t>
            </a:r>
            <a:r>
              <a:rPr sz="1800" spc="-15" dirty="0">
                <a:latin typeface="Calibri"/>
                <a:cs typeface="Calibri"/>
              </a:rPr>
              <a:t>changes </a:t>
            </a:r>
            <a:r>
              <a:rPr sz="1800" spc="-5" dirty="0">
                <a:latin typeface="Calibri"/>
                <a:cs typeface="Calibri"/>
              </a:rPr>
              <a:t>in WHO </a:t>
            </a:r>
            <a:r>
              <a:rPr sz="1800" spc="-10" dirty="0">
                <a:latin typeface="Calibri"/>
                <a:cs typeface="Calibri"/>
              </a:rPr>
              <a:t>position </a:t>
            </a:r>
            <a:r>
              <a:rPr sz="1800" spc="-15" dirty="0">
                <a:latin typeface="Calibri"/>
                <a:cs typeface="Calibri"/>
              </a:rPr>
              <a:t>papers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5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new </a:t>
            </a:r>
            <a:r>
              <a:rPr sz="1800" spc="-15" dirty="0">
                <a:latin typeface="Calibri"/>
                <a:cs typeface="Calibri"/>
              </a:rPr>
              <a:t>products become </a:t>
            </a:r>
            <a:r>
              <a:rPr sz="1800" spc="-5" dirty="0">
                <a:latin typeface="Calibri"/>
                <a:cs typeface="Calibri"/>
              </a:rPr>
              <a:t>WHO </a:t>
            </a:r>
            <a:r>
              <a:rPr sz="1800" spc="-15" dirty="0">
                <a:latin typeface="Calibri"/>
                <a:cs typeface="Calibri"/>
              </a:rPr>
              <a:t>prequalified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20" dirty="0">
                <a:latin typeface="Calibri"/>
                <a:cs typeface="Calibri"/>
              </a:rPr>
              <a:t>are available </a:t>
            </a:r>
            <a:r>
              <a:rPr sz="1800" spc="-40" dirty="0">
                <a:latin typeface="Calibri"/>
                <a:cs typeface="Calibri"/>
              </a:rPr>
              <a:t>to  </a:t>
            </a:r>
            <a:r>
              <a:rPr sz="1800" spc="-25" dirty="0">
                <a:latin typeface="Calibri"/>
                <a:cs typeface="Calibri"/>
              </a:rPr>
              <a:t>receive </a:t>
            </a:r>
            <a:r>
              <a:rPr sz="1800" spc="-20" dirty="0">
                <a:latin typeface="Calibri"/>
                <a:cs typeface="Calibri"/>
              </a:rPr>
              <a:t>Gavi </a:t>
            </a:r>
            <a:r>
              <a:rPr sz="1800" spc="-15" dirty="0">
                <a:latin typeface="Calibri"/>
                <a:cs typeface="Calibri"/>
              </a:rPr>
              <a:t>support.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DPPs </a:t>
            </a:r>
            <a:r>
              <a:rPr sz="1800" spc="-10" dirty="0">
                <a:latin typeface="Calibri"/>
                <a:cs typeface="Calibri"/>
              </a:rPr>
              <a:t>will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20" dirty="0">
                <a:latin typeface="Calibri"/>
                <a:cs typeface="Calibri"/>
              </a:rPr>
              <a:t>updated </a:t>
            </a:r>
            <a:r>
              <a:rPr sz="1800" dirty="0">
                <a:latin typeface="Calibri"/>
                <a:cs typeface="Calibri"/>
              </a:rPr>
              <a:t>on a </a:t>
            </a:r>
            <a:r>
              <a:rPr sz="1800" spc="-15" dirty="0">
                <a:latin typeface="Calibri"/>
                <a:cs typeface="Calibri"/>
              </a:rPr>
              <a:t>yearly </a:t>
            </a:r>
            <a:r>
              <a:rPr sz="1800" spc="-10" dirty="0">
                <a:latin typeface="Calibri"/>
                <a:cs typeface="Calibri"/>
              </a:rPr>
              <a:t>schedule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20" dirty="0">
                <a:latin typeface="Calibri"/>
                <a:cs typeface="Calibri"/>
              </a:rPr>
              <a:t>more frequently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required.</a:t>
            </a:r>
            <a:endParaRPr sz="18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3" y="574547"/>
            <a:ext cx="1323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0">
                <a:latin typeface="Calibri Light"/>
                <a:cs typeface="Calibri Light"/>
              </a:rPr>
              <a:t>Part</a:t>
            </a:r>
            <a:r>
              <a:rPr sz="4400" b="0" spc="-170">
                <a:latin typeface="Calibri Light"/>
                <a:cs typeface="Calibri Light"/>
              </a:rPr>
              <a:t> </a:t>
            </a:r>
            <a:r>
              <a:rPr sz="4400" b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9994" y="2907284"/>
            <a:ext cx="5589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>
                <a:latin typeface="Calibri"/>
                <a:cs typeface="Calibri"/>
              </a:rPr>
              <a:t>Vaccine</a:t>
            </a:r>
            <a:r>
              <a:rPr sz="4800" spc="-150">
                <a:latin typeface="Calibri"/>
                <a:cs typeface="Calibri"/>
              </a:rPr>
              <a:t> </a:t>
            </a:r>
            <a:r>
              <a:rPr sz="4800" spc="-30">
                <a:latin typeface="Calibri"/>
                <a:cs typeface="Calibri"/>
              </a:rPr>
              <a:t>Characteristics</a:t>
            </a:r>
            <a:endParaRPr sz="480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97" y="29552"/>
            <a:ext cx="7228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WHO </a:t>
            </a:r>
            <a:r>
              <a:rPr spc="-40" dirty="0"/>
              <a:t>Prequalified </a:t>
            </a:r>
            <a:r>
              <a:rPr spc="-25" dirty="0"/>
              <a:t>HPV</a:t>
            </a:r>
            <a:r>
              <a:rPr spc="-434" dirty="0"/>
              <a:t> </a:t>
            </a:r>
            <a:r>
              <a:rPr spc="-35" dirty="0"/>
              <a:t>vaccines</a:t>
            </a:r>
            <a:endParaRPr sz="4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22260"/>
              </p:ext>
            </p:extLst>
          </p:nvPr>
        </p:nvGraphicFramePr>
        <p:xfrm>
          <a:off x="259397" y="1132522"/>
          <a:ext cx="9692345" cy="5051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Name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Cecolin®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err="1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600" b="1" spc="-15" baseline="18518" err="1">
                          <a:latin typeface="Calibri"/>
                          <a:cs typeface="Calibri"/>
                        </a:rPr>
                        <a:t>TM</a:t>
                      </a:r>
                      <a:endParaRPr sz="1600" baseline="18518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5">
                          <a:latin typeface="Calibri"/>
                          <a:cs typeface="Calibri"/>
                        </a:rPr>
                        <a:t>Gardasil®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5">
                          <a:latin typeface="Calibri"/>
                          <a:cs typeface="Calibri"/>
                        </a:rPr>
                        <a:t>Gardasil-9®</a:t>
                      </a:r>
                      <a:r>
                        <a:rPr lang="en-US" sz="1600" b="1" spc="-15">
                          <a:latin typeface="Calibri"/>
                          <a:cs typeface="Calibri"/>
                        </a:rPr>
                        <a:t> 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20">
                          <a:latin typeface="Calibri"/>
                          <a:cs typeface="Calibri"/>
                        </a:rPr>
                        <a:t>Valency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Bivalent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>
                          <a:latin typeface="Calibri"/>
                          <a:cs typeface="Calibri"/>
                        </a:rPr>
                        <a:t>Bivalent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Quadrivalent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>
                          <a:latin typeface="Calibri"/>
                          <a:cs typeface="Calibri"/>
                        </a:rPr>
                        <a:t>Nonavalent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0">
                          <a:latin typeface="Calibri"/>
                          <a:cs typeface="Calibri"/>
                        </a:rPr>
                        <a:t>Manufacturer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32740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Xiamen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Innovax</a:t>
                      </a:r>
                      <a:r>
                        <a:rPr sz="14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Biotech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Co.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Limited (Innovax)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China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32740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GlaxoSmith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K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line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Biologicals  (GSK) Belgium</a:t>
                      </a: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67460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/M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USA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229995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2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35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/M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sz="1400">
                          <a:latin typeface="Calibri"/>
                          <a:cs typeface="Calibri"/>
                        </a:rPr>
                        <a:t>D 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USA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5">
                          <a:latin typeface="Calibri"/>
                          <a:cs typeface="Calibri"/>
                        </a:rPr>
                        <a:t>NRA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35890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National Medical Products  Administration,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China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11175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Federal Agency for  Medicines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Health 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Products,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Belgium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6580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European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Medicines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Agency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539115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5">
                          <a:latin typeface="Calibri"/>
                          <a:cs typeface="Calibri"/>
                        </a:rPr>
                        <a:t>European</a:t>
                      </a:r>
                      <a:r>
                        <a:rPr sz="1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Medicines 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Agency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5">
                          <a:latin typeface="Calibri"/>
                          <a:cs typeface="Calibri"/>
                        </a:rPr>
                        <a:t>HPV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types</a:t>
                      </a:r>
                      <a:r>
                        <a:rPr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included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16/18</a:t>
                      </a:r>
                    </a:p>
                  </a:txBody>
                  <a:tcPr marL="0" marR="0" marT="209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16/18</a:t>
                      </a: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1615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16/18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and for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anogenital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warts </a:t>
                      </a:r>
                      <a:r>
                        <a:rPr sz="1400" spc="-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6/11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15900">
                        <a:lnSpc>
                          <a:spcPts val="1900"/>
                        </a:lnSpc>
                        <a:spcBef>
                          <a:spcPts val="245"/>
                        </a:spcBef>
                      </a:pPr>
                      <a:r>
                        <a:rPr sz="1400" spc="-5">
                          <a:latin typeface="Calibri"/>
                          <a:cs typeface="Calibri"/>
                        </a:rPr>
                        <a:t>16/18/31/33/45/52/58  and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anogenital</a:t>
                      </a:r>
                      <a:r>
                        <a:rPr sz="1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warts  </a:t>
                      </a:r>
                      <a:r>
                        <a:rPr sz="14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6/11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20">
                          <a:latin typeface="Calibri"/>
                          <a:cs typeface="Calibri"/>
                        </a:rPr>
                        <a:t>Presentation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Single dose vial</a:t>
                      </a:r>
                      <a:r>
                        <a:rPr sz="12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(0.5ml)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2555">
                        <a:lnSpc>
                          <a:spcPct val="101400"/>
                        </a:lnSpc>
                        <a:spcBef>
                          <a:spcPts val="1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Single dose vial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(0.5ml;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dose)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Multidose vial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(1.0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ml;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doses)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aseline="24691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Single dose vial</a:t>
                      </a:r>
                      <a:r>
                        <a:rPr sz="12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(0.5ml)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Single dose vial</a:t>
                      </a:r>
                      <a:r>
                        <a:rPr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(0.5ml)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Form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Liquid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Liquid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Liquid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Liquid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>
                          <a:latin typeface="Calibri"/>
                          <a:cs typeface="Calibri"/>
                        </a:rPr>
                        <a:t>WHO PQ</a:t>
                      </a:r>
                      <a:r>
                        <a:rPr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decision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84810">
                        <a:lnSpc>
                          <a:spcPts val="1900"/>
                        </a:lnSpc>
                        <a:spcBef>
                          <a:spcPts val="250"/>
                        </a:spcBef>
                      </a:pPr>
                      <a:r>
                        <a:rPr lang="en-US" sz="1400" i="0" spc="-10" dirty="0">
                          <a:latin typeface="Calibri"/>
                          <a:cs typeface="Calibri"/>
                        </a:rPr>
                        <a:t>2021</a:t>
                      </a:r>
                      <a:endParaRPr sz="1400" i="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2009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2009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2018</a:t>
                      </a: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97477" y="6466714"/>
            <a:ext cx="9704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" baseline="30000" dirty="0">
                <a:latin typeface="Calibri"/>
                <a:cs typeface="Calibri"/>
              </a:rPr>
              <a:t>1</a:t>
            </a:r>
            <a:r>
              <a:rPr lang="en-US" sz="1400" spc="-20" dirty="0">
                <a:latin typeface="Calibri"/>
                <a:cs typeface="Calibri"/>
              </a:rPr>
              <a:t> S</a:t>
            </a:r>
            <a:r>
              <a:rPr sz="1400" spc="-20" dirty="0">
                <a:latin typeface="Calibri"/>
                <a:cs typeface="Calibri"/>
              </a:rPr>
              <a:t>ubsequent </a:t>
            </a:r>
            <a:r>
              <a:rPr sz="1400" spc="-25" dirty="0">
                <a:latin typeface="Calibri"/>
                <a:cs typeface="Calibri"/>
              </a:rPr>
              <a:t>data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5" dirty="0">
                <a:latin typeface="Calibri"/>
                <a:cs typeface="Calibri"/>
              </a:rPr>
              <a:t>Cervarix vaccine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this slide deck </a:t>
            </a:r>
            <a:r>
              <a:rPr sz="1400" spc="-5" dirty="0">
                <a:latin typeface="Calibri"/>
                <a:cs typeface="Calibri"/>
              </a:rPr>
              <a:t>is </a:t>
            </a:r>
            <a:r>
              <a:rPr sz="1400" spc="-10" dirty="0">
                <a:latin typeface="Calibri"/>
                <a:cs typeface="Calibri"/>
              </a:rPr>
              <a:t>based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2-dose</a:t>
            </a:r>
            <a:r>
              <a:rPr lang="en-US" sz="1400" spc="-19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vial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49F2AAE-CAA1-4069-9F70-BD8BBBC739D4}"/>
              </a:ext>
            </a:extLst>
          </p:cNvPr>
          <p:cNvSpPr/>
          <p:nvPr/>
        </p:nvSpPr>
        <p:spPr>
          <a:xfrm rot="16200000">
            <a:off x="5097886" y="-1594048"/>
            <a:ext cx="307777" cy="4946895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0110D-C472-4E2A-9C69-6DD478E9A1E4}"/>
              </a:ext>
            </a:extLst>
          </p:cNvPr>
          <p:cNvSpPr txBox="1"/>
          <p:nvPr/>
        </p:nvSpPr>
        <p:spPr>
          <a:xfrm>
            <a:off x="5312954" y="581057"/>
            <a:ext cx="229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Available through GAVI </a:t>
            </a:r>
            <a:endParaRPr lang="en-GB" sz="14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393" y="59436"/>
            <a:ext cx="7228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WHO </a:t>
            </a:r>
            <a:r>
              <a:rPr spc="-40" dirty="0"/>
              <a:t>Prequalified </a:t>
            </a:r>
            <a:r>
              <a:rPr spc="-25" dirty="0"/>
              <a:t>HPV</a:t>
            </a:r>
            <a:r>
              <a:rPr spc="-434" dirty="0"/>
              <a:t> </a:t>
            </a:r>
            <a:r>
              <a:rPr spc="-35" dirty="0"/>
              <a:t>vaccines</a:t>
            </a:r>
            <a:endParaRPr sz="4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73868"/>
              </p:ext>
            </p:extLst>
          </p:nvPr>
        </p:nvGraphicFramePr>
        <p:xfrm>
          <a:off x="158242" y="815086"/>
          <a:ext cx="9847745" cy="5513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7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35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Name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Cecolin®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10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400" b="1" spc="-15" baseline="18518">
                          <a:latin typeface="Calibri"/>
                          <a:cs typeface="Calibri"/>
                        </a:rPr>
                        <a:t>TM</a:t>
                      </a:r>
                      <a:endParaRPr sz="1400" baseline="18518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15">
                          <a:latin typeface="Calibri"/>
                          <a:cs typeface="Calibri"/>
                        </a:rPr>
                        <a:t>Gardasil®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15">
                          <a:latin typeface="Calibri"/>
                          <a:cs typeface="Calibri"/>
                        </a:rPr>
                        <a:t>Gardasil-9®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Storage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2-8◦ C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200" spc="-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2-8◦ C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>
                          <a:latin typeface="Calibri"/>
                          <a:cs typeface="Calibri"/>
                        </a:rPr>
                        <a:t>60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months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2-8◦ C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2-8◦ C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>
                          <a:latin typeface="Calibri"/>
                          <a:cs typeface="Calibri"/>
                        </a:rPr>
                        <a:t>36</a:t>
                      </a:r>
                      <a:r>
                        <a:rPr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months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40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CTC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0" marR="0" marT="234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days 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8-25◦</a:t>
                      </a:r>
                      <a:r>
                        <a:rPr sz="12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days 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8-42◦ C</a:t>
                      </a:r>
                      <a:r>
                        <a:rPr lang="en-US" sz="1200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CTC</a:t>
                      </a:r>
                      <a:r>
                        <a:rPr lang="en-US" sz="1200" spc="-5" dirty="0">
                          <a:latin typeface="Calibri"/>
                          <a:cs typeface="Calibri"/>
                        </a:rPr>
                        <a:t>) and 4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days at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8-40◦ C (CTC)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spc="-10" dirty="0">
                          <a:latin typeface="+mn-lt"/>
                          <a:cs typeface="Calibri"/>
                        </a:rPr>
                        <a:t>Stability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3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days at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8-42◦ C (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CTC) and 4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days at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8-40◦ C (CTC)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67945">
                        <a:lnSpc>
                          <a:spcPts val="1955"/>
                        </a:lnSpc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Vaccine</a:t>
                      </a:r>
                      <a:r>
                        <a:rPr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vial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type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61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1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61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Adjuvant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µg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5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altLang="zh-CN" sz="105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luminum adjuvant</a:t>
                      </a:r>
                      <a:r>
                        <a:rPr sz="105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05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ASO4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3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(500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µg </a:t>
                      </a:r>
                      <a:r>
                        <a:rPr sz="1050" spc="-15" dirty="0" err="1">
                          <a:latin typeface="Calibri"/>
                          <a:cs typeface="Calibri"/>
                        </a:rPr>
                        <a:t>aluminium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hydroxide,</a:t>
                      </a:r>
                      <a:r>
                        <a:rPr sz="10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50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ts val="141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µg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3-O-deacylated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4’-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50" spc="-15" dirty="0" err="1">
                          <a:latin typeface="Calibri"/>
                          <a:cs typeface="Calibri"/>
                        </a:rPr>
                        <a:t>monophosphoryl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lipid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A)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225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µg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AAHS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587375" marR="570230" indent="1905" algn="ctr">
                        <a:lnSpc>
                          <a:spcPts val="1390"/>
                        </a:lnSpc>
                        <a:spcBef>
                          <a:spcPts val="120"/>
                        </a:spcBef>
                      </a:pPr>
                      <a:r>
                        <a:rPr sz="1050" spc="-15" dirty="0">
                          <a:latin typeface="Calibri"/>
                          <a:cs typeface="Calibri"/>
                        </a:rPr>
                        <a:t>(amorphous </a:t>
                      </a:r>
                      <a:r>
                        <a:rPr sz="1050" spc="-15" dirty="0" err="1">
                          <a:latin typeface="Calibri"/>
                          <a:cs typeface="Calibri"/>
                        </a:rPr>
                        <a:t>aluminium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spc="-20" dirty="0" err="1">
                          <a:latin typeface="Calibri"/>
                          <a:cs typeface="Calibri"/>
                        </a:rPr>
                        <a:t>hydroxyphosphate</a:t>
                      </a:r>
                      <a:r>
                        <a:rPr sz="10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sulfate)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>
                          <a:latin typeface="Calibri"/>
                          <a:cs typeface="Calibri"/>
                        </a:rPr>
                        <a:t>500 </a:t>
                      </a:r>
                      <a:r>
                        <a:rPr sz="1100">
                          <a:latin typeface="Calibri"/>
                          <a:cs typeface="Calibri"/>
                        </a:rPr>
                        <a:t>µg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AAHS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02920" marR="481965" indent="-4445" algn="ctr">
                        <a:lnSpc>
                          <a:spcPts val="1390"/>
                        </a:lnSpc>
                        <a:spcBef>
                          <a:spcPts val="120"/>
                        </a:spcBef>
                      </a:pPr>
                      <a:r>
                        <a:rPr sz="1050" spc="-15">
                          <a:latin typeface="Calibri"/>
                          <a:cs typeface="Calibri"/>
                        </a:rPr>
                        <a:t>(amorphous aluminium  </a:t>
                      </a:r>
                      <a:r>
                        <a:rPr sz="1050" spc="-20">
                          <a:latin typeface="Calibri"/>
                          <a:cs typeface="Calibri"/>
                        </a:rPr>
                        <a:t>hydroxyphosphate</a:t>
                      </a:r>
                      <a:r>
                        <a:rPr sz="10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>
                          <a:latin typeface="Calibri"/>
                          <a:cs typeface="Calibri"/>
                        </a:rPr>
                        <a:t>sulfate)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>
                          <a:latin typeface="Calibri"/>
                          <a:cs typeface="Calibri"/>
                        </a:rPr>
                        <a:t>Preservative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None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None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None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None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67945">
                        <a:lnSpc>
                          <a:spcPts val="1964"/>
                        </a:lnSpc>
                      </a:pPr>
                      <a:r>
                        <a:rPr sz="1400" spc="-5">
                          <a:latin typeface="Calibri"/>
                          <a:cs typeface="Calibri"/>
                        </a:rPr>
                        <a:t>Cold</a:t>
                      </a:r>
                      <a:r>
                        <a:rPr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chain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 marR="125095">
                        <a:lnSpc>
                          <a:spcPts val="2110"/>
                        </a:lnSpc>
                        <a:spcBef>
                          <a:spcPts val="135"/>
                        </a:spcBef>
                      </a:pPr>
                      <a:r>
                        <a:rPr sz="1400" spc="-15">
                          <a:latin typeface="Calibri"/>
                          <a:cs typeface="Calibri"/>
                        </a:rPr>
                        <a:t>volume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dose  (cm3)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vials: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spc="5" dirty="0">
                          <a:latin typeface="Calibri"/>
                          <a:cs typeface="Calibri"/>
                        </a:rPr>
                        <a:t>4.29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cm3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vial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: 28.8</a:t>
                      </a:r>
                      <a:r>
                        <a:rPr sz="12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cm3</a:t>
                      </a:r>
                    </a:p>
                    <a:p>
                      <a:pPr marL="68580" marR="81280">
                        <a:lnSpc>
                          <a:spcPct val="1333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vials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: 5.7 cm3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100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vials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: 4.8</a:t>
                      </a:r>
                      <a:r>
                        <a:rPr sz="12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cm3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vial: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cm3</a:t>
                      </a: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vials: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15cm3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59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Carton 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>
                          <a:latin typeface="Calibri"/>
                          <a:cs typeface="Calibri"/>
                        </a:rPr>
                        <a:t>10 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vials:</a:t>
                      </a:r>
                      <a:r>
                        <a:rPr sz="1200" spc="-80">
                          <a:latin typeface="Calibri"/>
                          <a:cs typeface="Calibri"/>
                        </a:rPr>
                        <a:t> </a:t>
                      </a:r>
                      <a:endParaRPr lang="en-US" sz="1200" spc="-80">
                        <a:latin typeface="Calibri"/>
                        <a:cs typeface="Calibri"/>
                      </a:endParaRPr>
                    </a:p>
                    <a:p>
                      <a:pPr marL="455930" indent="-342900">
                        <a:lnSpc>
                          <a:spcPts val="1595"/>
                        </a:lnSpc>
                        <a:buAutoNum type="alphaLcParenR"/>
                      </a:pPr>
                      <a:r>
                        <a:rPr lang="en-US" sz="1200" spc="-80">
                          <a:latin typeface="Calibri"/>
                          <a:cs typeface="Calibri"/>
                        </a:rPr>
                        <a:t>UNICEF supply: </a:t>
                      </a:r>
                      <a:r>
                        <a:rPr sz="1200" spc="5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spc="5">
                          <a:latin typeface="Calibri"/>
                          <a:cs typeface="Calibri"/>
                        </a:rPr>
                        <a:t>8.4</a:t>
                      </a:r>
                      <a:r>
                        <a:rPr sz="1200" spc="5">
                          <a:latin typeface="Calibri"/>
                          <a:cs typeface="Calibri"/>
                        </a:rPr>
                        <a:t>cm3</a:t>
                      </a:r>
                      <a:endParaRPr lang="en-US" sz="1200" spc="5">
                        <a:latin typeface="Calibri"/>
                        <a:cs typeface="Calibri"/>
                      </a:endParaRPr>
                    </a:p>
                    <a:p>
                      <a:pPr marL="455930" indent="-342900">
                        <a:lnSpc>
                          <a:spcPts val="1595"/>
                        </a:lnSpc>
                        <a:buAutoNum type="alphaLcParenR"/>
                      </a:pPr>
                      <a:r>
                        <a:rPr lang="en-US" sz="1200" spc="5">
                          <a:latin typeface="Calibri"/>
                          <a:cs typeface="Calibri"/>
                        </a:rPr>
                        <a:t>PAHO supply: 15.11cm3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67945">
                        <a:lnSpc>
                          <a:spcPts val="1710"/>
                        </a:lnSpc>
                      </a:pPr>
                      <a:r>
                        <a:rPr sz="1200" spc="-20">
                          <a:latin typeface="Calibri"/>
                          <a:cs typeface="Calibri"/>
                        </a:rPr>
                        <a:t>Indicative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wastage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20">
                          <a:latin typeface="Calibri"/>
                          <a:cs typeface="Calibri"/>
                        </a:rPr>
                        <a:t>rate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5%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171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10%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1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1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6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Image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95100" y="5273233"/>
            <a:ext cx="2076462" cy="95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7518" y="6582156"/>
            <a:ext cx="75241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err="1">
                <a:solidFill>
                  <a:schemeClr val="tx1"/>
                </a:solidFill>
                <a:latin typeface="Calibri"/>
                <a:cs typeface="Calibri"/>
              </a:rPr>
              <a:t>n.a.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 = informatio</a:t>
            </a:r>
            <a:r>
              <a:rPr lang="en-US" sz="1400" dirty="0">
                <a:latin typeface="Calibri"/>
                <a:cs typeface="Calibri"/>
              </a:rPr>
              <a:t>n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not available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5949" y="5257993"/>
            <a:ext cx="1802579" cy="98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0279" y="5189754"/>
            <a:ext cx="1271015" cy="1118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7433" y="5345510"/>
            <a:ext cx="1803191" cy="936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393" y="59436"/>
            <a:ext cx="7228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WHO </a:t>
            </a:r>
            <a:r>
              <a:rPr spc="-40" dirty="0"/>
              <a:t>Prequalified </a:t>
            </a:r>
            <a:r>
              <a:rPr spc="-25" dirty="0"/>
              <a:t>HPV</a:t>
            </a:r>
            <a:r>
              <a:rPr spc="-434" dirty="0"/>
              <a:t> </a:t>
            </a:r>
            <a:r>
              <a:rPr spc="-35" dirty="0"/>
              <a:t>vaccines</a:t>
            </a:r>
            <a:endParaRPr sz="4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80414"/>
              </p:ext>
            </p:extLst>
          </p:nvPr>
        </p:nvGraphicFramePr>
        <p:xfrm>
          <a:off x="190945" y="719363"/>
          <a:ext cx="9777522" cy="5342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591">
                  <a:extLst>
                    <a:ext uri="{9D8B030D-6E8A-4147-A177-3AD203B41FA5}">
                      <a16:colId xmlns:a16="http://schemas.microsoft.com/office/drawing/2014/main" val="1417478451"/>
                    </a:ext>
                  </a:extLst>
                </a:gridCol>
                <a:gridCol w="1937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9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Name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15" dirty="0">
                          <a:latin typeface="+mn-lt"/>
                          <a:cs typeface="Calibri"/>
                        </a:rPr>
                        <a:t>Cecolin®</a:t>
                      </a:r>
                      <a:endParaRPr lang="en-US" sz="1800" dirty="0">
                        <a:latin typeface="+mn-lt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 dirty="0" err="1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800" b="1" spc="-15" baseline="18518" dirty="0" err="1">
                          <a:latin typeface="Calibri"/>
                          <a:cs typeface="Calibri"/>
                        </a:rPr>
                        <a:t>TM</a:t>
                      </a:r>
                      <a:endParaRPr sz="1800" baseline="18518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>
                          <a:latin typeface="Calibri"/>
                          <a:cs typeface="Calibri"/>
                        </a:rPr>
                        <a:t>Gardasil®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5">
                          <a:latin typeface="Calibri"/>
                          <a:cs typeface="Calibri"/>
                        </a:rPr>
                        <a:t>Gardasil-9®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8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Route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Administration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5" dirty="0">
                          <a:latin typeface="+mn-lt"/>
                          <a:cs typeface="Calibri"/>
                        </a:rPr>
                        <a:t>Intra</a:t>
                      </a:r>
                      <a:r>
                        <a:rPr lang="en-US" sz="12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Muscular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Muscular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5">
                          <a:latin typeface="Calibri"/>
                          <a:cs typeface="Calibri"/>
                        </a:rPr>
                        <a:t>Intra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Muscular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5">
                          <a:latin typeface="Calibri"/>
                          <a:cs typeface="Calibri"/>
                        </a:rPr>
                        <a:t>Intra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Muscular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Age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indication</a:t>
                      </a:r>
                      <a:r>
                        <a:rPr sz="1400" spc="-15" baseline="24691" dirty="0">
                          <a:latin typeface="Calibri"/>
                          <a:cs typeface="Calibri"/>
                        </a:rPr>
                        <a:t>1</a:t>
                      </a:r>
                      <a:endParaRPr sz="1400" baseline="24691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cs typeface="Calibri"/>
                        </a:rPr>
                        <a:t>≥ 9 </a:t>
                      </a:r>
                      <a:r>
                        <a:rPr lang="en-US" sz="1200" spc="-20" dirty="0">
                          <a:latin typeface="+mn-lt"/>
                          <a:cs typeface="Calibri"/>
                        </a:rPr>
                        <a:t>years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≥ 9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years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≥ 9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≥ 9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975">
                <a:tc>
                  <a:txBody>
                    <a:bodyPr/>
                    <a:lstStyle/>
                    <a:p>
                      <a:pPr marL="90805" marR="34163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Dosing schedule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insert</a:t>
                      </a:r>
                      <a:endParaRPr sz="1400" baseline="24691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0830" lvl="0" indent="0" defTabSz="914400" eaLnBrk="1" fontAlgn="auto" latinLnBrk="0" hangingPunct="1">
                        <a:lnSpc>
                          <a:spcPct val="1117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latin typeface="+mn-lt"/>
                          <a:cs typeface="Calibri"/>
                        </a:rPr>
                        <a:t>9-14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years: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2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doses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(0.5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ml) 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2nd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dose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6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months after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first 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or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3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doses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at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0, 2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and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6</a:t>
                      </a:r>
                      <a:r>
                        <a:rPr lang="en-US" sz="1200" spc="-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months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  <a:p>
                      <a:pPr marL="91440" marR="290830" lvl="0" indent="0" defTabSz="914400" eaLnBrk="1" fontAlgn="auto" latinLnBrk="0" hangingPunct="1">
                        <a:lnSpc>
                          <a:spcPct val="1117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-5" dirty="0">
                        <a:latin typeface="+mn-lt"/>
                        <a:cs typeface="Calibri"/>
                      </a:endParaRPr>
                    </a:p>
                    <a:p>
                      <a:pPr marL="91440" marR="290830" lvl="0" indent="0" defTabSz="914400" eaLnBrk="1" fontAlgn="auto" latinLnBrk="0" hangingPunct="1">
                        <a:lnSpc>
                          <a:spcPct val="1117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" dirty="0">
                          <a:latin typeface="+mn-lt"/>
                          <a:cs typeface="Calibri"/>
                        </a:rPr>
                        <a:t>≥15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years: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3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doses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at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0, 2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and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6 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months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1397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9-14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(0.5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ml)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0" baseline="3000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lang="en-US"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5-13 months after the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lang="en-US" sz="1200" spc="-1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0,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14935" marR="236220">
                        <a:lnSpc>
                          <a:spcPct val="103299"/>
                        </a:lnSpc>
                        <a:spcBef>
                          <a:spcPts val="815"/>
                        </a:spcBef>
                      </a:pPr>
                      <a:endParaRPr lang="en-US" sz="1200" dirty="0">
                        <a:latin typeface="Calibri"/>
                        <a:cs typeface="Calibri"/>
                      </a:endParaRPr>
                    </a:p>
                    <a:p>
                      <a:pPr marL="114935" marR="236220">
                        <a:lnSpc>
                          <a:spcPct val="103299"/>
                        </a:lnSpc>
                        <a:spcBef>
                          <a:spcPts val="8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≥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0,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3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9-13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(0.5</a:t>
                      </a:r>
                      <a:r>
                        <a:rPr sz="12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ml)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15570">
                        <a:lnSpc>
                          <a:spcPts val="141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2nd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 after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first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0,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15570" marR="502284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≥14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0,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9-14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(0.5</a:t>
                      </a:r>
                      <a:r>
                        <a:rPr sz="12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ml)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2nd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12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 after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lang="en-US" sz="1200" spc="-1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0,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16205" marR="395605">
                        <a:lnSpc>
                          <a:spcPct val="103299"/>
                        </a:lnSpc>
                        <a:spcBef>
                          <a:spcPts val="8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≥15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years: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doses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0,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0805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Note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dosing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schedule and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intervals</a:t>
                      </a:r>
                      <a:r>
                        <a:rPr lang="en-US" sz="1400" baseline="20833" dirty="0">
                          <a:latin typeface="+mn-lt"/>
                          <a:cs typeface="Calibri"/>
                        </a:rPr>
                        <a:t>2 </a:t>
                      </a:r>
                      <a:r>
                        <a:rPr lang="en-US" sz="1400" spc="-15" dirty="0">
                          <a:latin typeface="Calibri"/>
                          <a:cs typeface="Calibri"/>
                        </a:rPr>
                        <a:t>(contains off-label recommendations) 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indent="-171450">
                        <a:lnSpc>
                          <a:spcPts val="1350"/>
                        </a:lnSpc>
                        <a:buFont typeface="Arial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200" spc="-10" dirty="0">
                          <a:latin typeface="+mn-lt"/>
                          <a:cs typeface="Calibri"/>
                        </a:rPr>
                        <a:t>The</a:t>
                      </a:r>
                      <a:r>
                        <a:rPr lang="en-US" sz="1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WHO</a:t>
                      </a:r>
                      <a:r>
                        <a:rPr lang="en-US" sz="1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position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paper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(2022)</a:t>
                      </a:r>
                      <a:r>
                        <a:rPr lang="en-US" sz="12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recommends</a:t>
                      </a:r>
                      <a:r>
                        <a:rPr lang="en-US" sz="12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2-dose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schedule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for</a:t>
                      </a:r>
                      <a:r>
                        <a:rPr lang="en-US" sz="1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9-14</a:t>
                      </a:r>
                      <a:r>
                        <a:rPr lang="en-US" sz="12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lang="en-US" sz="12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for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 HPV</a:t>
                      </a:r>
                      <a:r>
                        <a:rPr lang="en-US" sz="1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vaccines as well as for older ages.</a:t>
                      </a:r>
                      <a:r>
                        <a:rPr lang="en-US" sz="1200" spc="-10" dirty="0">
                          <a:solidFill>
                            <a:srgbClr val="4471C4"/>
                          </a:solidFill>
                          <a:latin typeface="+mn-lt"/>
                          <a:cs typeface="Calibri"/>
                        </a:rPr>
                        <a:t> (https://www.who.int/publications/i/item/who-wer9750-645-672)</a:t>
                      </a:r>
                      <a:endParaRPr lang="en-US" sz="1200" spc="-10" dirty="0">
                        <a:latin typeface="+mn-lt"/>
                        <a:cs typeface="Calibri"/>
                      </a:endParaRPr>
                    </a:p>
                    <a:p>
                      <a:pPr marL="285750" indent="-171450">
                        <a:lnSpc>
                          <a:spcPts val="1350"/>
                        </a:lnSpc>
                        <a:buFont typeface="Arial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200" dirty="0">
                          <a:latin typeface="+mn-lt"/>
                          <a:cs typeface="Calibri"/>
                        </a:rPr>
                        <a:t>Alternatively, a 1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-dose</a:t>
                      </a:r>
                      <a:r>
                        <a:rPr lang="en-US" sz="12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schedule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can be used for 9 to 20 year (off label).</a:t>
                      </a:r>
                    </a:p>
                    <a:p>
                      <a:pPr marL="285750" indent="-171450">
                        <a:lnSpc>
                          <a:spcPts val="1350"/>
                        </a:lnSpc>
                        <a:buFont typeface="Arial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200" spc="25" dirty="0">
                          <a:latin typeface="+mn-lt"/>
                          <a:cs typeface="Calibri"/>
                        </a:rPr>
                        <a:t>For single-dose schedules, HPV vaccines with data on efficacy or </a:t>
                      </a:r>
                      <a:r>
                        <a:rPr lang="en-US" sz="1200" spc="25" dirty="0" err="1">
                          <a:latin typeface="+mn-lt"/>
                          <a:cs typeface="Calibri"/>
                        </a:rPr>
                        <a:t>immunobridging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are advised.</a:t>
                      </a:r>
                      <a:r>
                        <a:rPr lang="en-US" sz="1200" baseline="20833" dirty="0">
                          <a:latin typeface="+mn-lt"/>
                          <a:cs typeface="Calibri"/>
                        </a:rPr>
                        <a:t>3</a:t>
                      </a:r>
                      <a:r>
                        <a:rPr lang="en-US" sz="1200" spc="25" dirty="0">
                          <a:latin typeface="+mn-lt"/>
                          <a:cs typeface="Calibri"/>
                        </a:rPr>
                        <a:t>  </a:t>
                      </a:r>
                      <a:endParaRPr lang="en-US" sz="1200" spc="0" dirty="0">
                        <a:latin typeface="+mn-lt"/>
                        <a:cs typeface="Calibri"/>
                      </a:endParaRPr>
                    </a:p>
                    <a:p>
                      <a:pPr marL="285750" indent="-171450">
                        <a:lnSpc>
                          <a:spcPts val="1350"/>
                        </a:lnSpc>
                        <a:buFont typeface="Arial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200" spc="-15" dirty="0">
                          <a:latin typeface="+mn-lt"/>
                          <a:cs typeface="Calibri"/>
                        </a:rPr>
                        <a:t>Immunocompromised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and/or</a:t>
                      </a:r>
                      <a:r>
                        <a:rPr lang="en-US" sz="1200" spc="1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HIV-infected individuals should receive at least 2 doses and ideally 3 doses.</a:t>
                      </a:r>
                      <a:endParaRPr lang="en-US" sz="1200" spc="0" dirty="0">
                        <a:latin typeface="+mn-lt"/>
                        <a:cs typeface="Calibri"/>
                      </a:endParaRPr>
                    </a:p>
                    <a:p>
                      <a:pPr marL="285750" indent="-171450">
                        <a:lnSpc>
                          <a:spcPts val="1350"/>
                        </a:lnSpc>
                        <a:buFont typeface="Arial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200" spc="-10" dirty="0">
                          <a:latin typeface="+mn-lt"/>
                          <a:cs typeface="Calibri"/>
                        </a:rPr>
                        <a:t>The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minimum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 interval between doses is 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6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months.  </a:t>
                      </a:r>
                      <a:r>
                        <a:rPr lang="en-US" sz="1200" dirty="0"/>
                        <a:t>A 12-month schedule results in higher GMTs and is suggested for programmatic and efficiency reasons; </a:t>
                      </a:r>
                      <a:r>
                        <a:rPr lang="en-US" sz="12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20" dirty="0">
                          <a:latin typeface="+mn-lt"/>
                          <a:cs typeface="Calibri"/>
                        </a:rPr>
                        <a:t>There </a:t>
                      </a:r>
                      <a:r>
                        <a:rPr lang="en-US" sz="1200" spc="-10" dirty="0">
                          <a:latin typeface="+mn-lt"/>
                          <a:cs typeface="Calibri"/>
                        </a:rPr>
                        <a:t>is no maximum </a:t>
                      </a:r>
                      <a:r>
                        <a:rPr lang="en-US" sz="1200" spc="-15" dirty="0">
                          <a:latin typeface="+mn-lt"/>
                          <a:cs typeface="Calibri"/>
                        </a:rPr>
                        <a:t>recommend interval. 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Other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6680">
                        <a:lnSpc>
                          <a:spcPts val="1390"/>
                        </a:lnSpc>
                        <a:spcBef>
                          <a:spcPts val="25"/>
                        </a:spcBef>
                      </a:pPr>
                      <a:r>
                        <a:rPr lang="en-US" sz="1200" spc="-10" dirty="0">
                          <a:latin typeface="Calibri"/>
                          <a:cs typeface="Calibri"/>
                        </a:rPr>
                        <a:t>Preservative fee, multi-dose vial: as per MDVP discard at the end of session or after 6 hours, which ever comes first. 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0945" y="6014175"/>
            <a:ext cx="10239375" cy="662361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200" baseline="20833" dirty="0">
                <a:latin typeface="Calibri"/>
                <a:cs typeface="Calibri"/>
              </a:rPr>
              <a:t>1 </a:t>
            </a:r>
            <a:r>
              <a:rPr sz="1200" spc="-10" dirty="0">
                <a:latin typeface="Calibri"/>
                <a:cs typeface="Calibri"/>
              </a:rPr>
              <a:t>WHO </a:t>
            </a:r>
            <a:r>
              <a:rPr sz="1200" spc="-15" dirty="0">
                <a:latin typeface="Calibri"/>
                <a:cs typeface="Calibri"/>
              </a:rPr>
              <a:t>position </a:t>
            </a:r>
            <a:r>
              <a:rPr sz="1200" spc="-10" dirty="0">
                <a:latin typeface="Calibri"/>
                <a:cs typeface="Calibri"/>
              </a:rPr>
              <a:t>paper (20</a:t>
            </a:r>
            <a:r>
              <a:rPr lang="en-US" sz="1200" spc="-10" dirty="0">
                <a:latin typeface="Calibri"/>
                <a:cs typeface="Calibri"/>
              </a:rPr>
              <a:t>22)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indicates </a:t>
            </a:r>
            <a:r>
              <a:rPr sz="1200" spc="-15" dirty="0">
                <a:latin typeface="Calibri"/>
                <a:cs typeface="Calibri"/>
              </a:rPr>
              <a:t>only </a:t>
            </a:r>
            <a:r>
              <a:rPr sz="1200" spc="-10" dirty="0">
                <a:latin typeface="Calibri"/>
                <a:cs typeface="Calibri"/>
              </a:rPr>
              <a:t>the lower </a:t>
            </a:r>
            <a:r>
              <a:rPr sz="1200" spc="-5" dirty="0">
                <a:latin typeface="Calibri"/>
                <a:cs typeface="Calibri"/>
              </a:rPr>
              <a:t>age </a:t>
            </a:r>
            <a:r>
              <a:rPr sz="1200" spc="-15" dirty="0">
                <a:latin typeface="Calibri"/>
                <a:cs typeface="Calibri"/>
              </a:rPr>
              <a:t>limits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recommends </a:t>
            </a:r>
            <a:r>
              <a:rPr sz="1200" spc="-1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primary </a:t>
            </a:r>
            <a:r>
              <a:rPr sz="1200" spc="-20" dirty="0">
                <a:latin typeface="Calibri"/>
                <a:cs typeface="Calibri"/>
              </a:rPr>
              <a:t>target </a:t>
            </a:r>
            <a:r>
              <a:rPr sz="1200" spc="-10" dirty="0">
                <a:latin typeface="Calibri"/>
                <a:cs typeface="Calibri"/>
              </a:rPr>
              <a:t>to be </a:t>
            </a:r>
            <a:r>
              <a:rPr sz="1200" spc="-15" dirty="0">
                <a:latin typeface="Calibri"/>
                <a:cs typeface="Calibri"/>
              </a:rPr>
              <a:t>girls </a:t>
            </a:r>
            <a:r>
              <a:rPr sz="1200" spc="-5" dirty="0">
                <a:latin typeface="Calibri"/>
                <a:cs typeface="Calibri"/>
              </a:rPr>
              <a:t>9-14 </a:t>
            </a:r>
            <a:r>
              <a:rPr sz="1200" spc="-20" dirty="0">
                <a:latin typeface="Calibri"/>
                <a:cs typeface="Calibri"/>
              </a:rPr>
              <a:t>years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age</a:t>
            </a:r>
            <a:r>
              <a:rPr lang="en-US" sz="1200" spc="-5" dirty="0">
                <a:latin typeface="Calibri"/>
                <a:cs typeface="Calibri"/>
              </a:rPr>
              <a:t>                                                                        </a:t>
            </a:r>
            <a:r>
              <a:rPr lang="en-US" sz="1200" baseline="20833" dirty="0">
                <a:latin typeface="+mn-lt"/>
                <a:cs typeface="Calibri"/>
              </a:rPr>
              <a:t>2</a:t>
            </a:r>
            <a:r>
              <a:rPr lang="en-US" sz="1200" spc="-5" baseline="20833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WHO </a:t>
            </a:r>
            <a:r>
              <a:rPr lang="en-US" sz="1200" spc="-15" dirty="0">
                <a:latin typeface="Calibri"/>
                <a:cs typeface="Calibri"/>
              </a:rPr>
              <a:t>position </a:t>
            </a:r>
            <a:r>
              <a:rPr lang="en-US" sz="1200" spc="-10" dirty="0">
                <a:latin typeface="Calibri"/>
                <a:cs typeface="Calibri"/>
              </a:rPr>
              <a:t>paper (2022) </a:t>
            </a:r>
            <a:r>
              <a:rPr lang="en-US" sz="1200" spc="-20" dirty="0">
                <a:latin typeface="Calibri"/>
                <a:cs typeface="Calibri"/>
              </a:rPr>
              <a:t>contains off label recommendations, including the 1 dose schedule </a:t>
            </a:r>
          </a:p>
          <a:p>
            <a:pPr marL="38100">
              <a:lnSpc>
                <a:spcPct val="100000"/>
              </a:lnSpc>
            </a:pPr>
            <a:r>
              <a:rPr lang="en-US" sz="1200" spc="-20" baseline="30000" dirty="0">
                <a:latin typeface="Calibri"/>
                <a:cs typeface="Calibri"/>
              </a:rPr>
              <a:t>3</a:t>
            </a:r>
            <a:r>
              <a:rPr lang="en-US" sz="1200" spc="-20" dirty="0">
                <a:latin typeface="Calibri"/>
                <a:cs typeface="Calibri"/>
              </a:rPr>
              <a:t> To date, products for which efficacy and immunogenicity data support use in a single-dose schedule are </a:t>
            </a:r>
            <a:r>
              <a:rPr lang="en-US" sz="1200" spc="-20" dirty="0" err="1">
                <a:latin typeface="Calibri"/>
                <a:cs typeface="Calibri"/>
              </a:rPr>
              <a:t>Cervarix</a:t>
            </a:r>
            <a:r>
              <a:rPr lang="en-US" sz="1200" spc="-20" dirty="0">
                <a:latin typeface="Calibri"/>
                <a:cs typeface="Calibri"/>
              </a:rPr>
              <a:t>, Gardasil, and Gardasil9.</a:t>
            </a:r>
            <a:endParaRPr sz="12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161" y="244347"/>
            <a:ext cx="8574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/>
              <a:t>Vaccine </a:t>
            </a:r>
            <a:r>
              <a:rPr sz="4000" spc="-35"/>
              <a:t>efficacy </a:t>
            </a:r>
            <a:r>
              <a:rPr sz="4000" spc="-10"/>
              <a:t>and </a:t>
            </a:r>
            <a:r>
              <a:rPr sz="4000" spc="-40"/>
              <a:t>duration </a:t>
            </a:r>
            <a:r>
              <a:rPr sz="4000"/>
              <a:t>of</a:t>
            </a:r>
            <a:r>
              <a:rPr sz="4000" spc="-710"/>
              <a:t> </a:t>
            </a:r>
            <a:r>
              <a:rPr sz="4000" spc="-35"/>
              <a:t>protection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48771"/>
              </p:ext>
            </p:extLst>
          </p:nvPr>
        </p:nvGraphicFramePr>
        <p:xfrm>
          <a:off x="102637" y="1113714"/>
          <a:ext cx="10628806" cy="5068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7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4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5863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35">
                          <a:latin typeface="Calibri"/>
                          <a:cs typeface="Calibri"/>
                        </a:rPr>
                        <a:t>Trade</a:t>
                      </a:r>
                      <a:r>
                        <a:rPr sz="1800" b="1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Cecolin®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0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600" b="1" spc="-15" baseline="18518">
                          <a:latin typeface="Calibri"/>
                          <a:cs typeface="Calibri"/>
                        </a:rPr>
                        <a:t>TM</a:t>
                      </a:r>
                      <a:endParaRPr sz="1600" baseline="18518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5">
                          <a:latin typeface="Calibri"/>
                          <a:cs typeface="Calibri"/>
                        </a:rPr>
                        <a:t>Gardasil®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5">
                          <a:latin typeface="Calibri"/>
                          <a:cs typeface="Calibri"/>
                        </a:rPr>
                        <a:t>Gardasil-9®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20">
                          <a:latin typeface="Calibri"/>
                          <a:cs typeface="Calibri"/>
                        </a:rPr>
                        <a:t>Parameters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91770">
                        <a:lnSpc>
                          <a:spcPct val="103299"/>
                        </a:lnSpc>
                        <a:spcBef>
                          <a:spcPts val="145"/>
                        </a:spcBef>
                      </a:pPr>
                      <a:r>
                        <a:rPr sz="1100" spc="-1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Bivalent  (16/18)</a:t>
                      </a:r>
                    </a:p>
                  </a:txBody>
                  <a:tcPr marL="0" marR="0" marT="184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191770">
                        <a:lnSpc>
                          <a:spcPct val="103299"/>
                        </a:lnSpc>
                        <a:spcBef>
                          <a:spcPts val="145"/>
                        </a:spcBef>
                      </a:pPr>
                      <a:r>
                        <a:rPr sz="1100" spc="-1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Bivalent  (16/18)</a:t>
                      </a: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91770">
                        <a:lnSpc>
                          <a:spcPct val="103299"/>
                        </a:lnSpc>
                        <a:spcBef>
                          <a:spcPts val="145"/>
                        </a:spcBef>
                      </a:pPr>
                      <a:r>
                        <a:rPr sz="1100" spc="-1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Quadrivalent  (6/11/16/18)</a:t>
                      </a: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91770">
                        <a:lnSpc>
                          <a:spcPct val="103299"/>
                        </a:lnSpc>
                        <a:spcBef>
                          <a:spcPts val="145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Nonavalent 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(6/11/16/18/31/33/45/52/58)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2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Efficacy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07365">
                        <a:lnSpc>
                          <a:spcPct val="995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Direct </a:t>
                      </a:r>
                      <a:r>
                        <a:rPr sz="1200" spc="-1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protection </a:t>
                      </a:r>
                      <a:r>
                        <a:rPr sz="1200" spc="-1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against  </a:t>
                      </a:r>
                      <a:r>
                        <a:rPr sz="1200" spc="-1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endpoints due </a:t>
                      </a:r>
                      <a:r>
                        <a:rPr sz="1200" spc="-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to HPV </a:t>
                      </a:r>
                      <a:r>
                        <a:rPr sz="1200" spc="-1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types  </a:t>
                      </a:r>
                      <a:r>
                        <a:rPr sz="1200" spc="-1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included </a:t>
                      </a:r>
                      <a:r>
                        <a:rPr sz="1200" spc="-1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200" spc="-1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vaccine  </a:t>
                      </a:r>
                      <a:r>
                        <a:rPr sz="1100" spc="-3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(Parameters: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100" spc="-1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trials;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91440" marR="130175">
                        <a:lnSpc>
                          <a:spcPct val="95600"/>
                        </a:lnSpc>
                        <a:spcBef>
                          <a:spcPts val="35"/>
                        </a:spcBef>
                      </a:pP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efficacy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against endpoints 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accepted</a:t>
                      </a:r>
                      <a:r>
                        <a:rPr lang="en-US"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by  </a:t>
                      </a:r>
                      <a:r>
                        <a:rPr sz="1100" spc="-3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regulators: </a:t>
                      </a:r>
                      <a:r>
                        <a:rPr sz="1100" spc="-15" dirty="0" err="1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eg.</a:t>
                      </a:r>
                      <a:r>
                        <a:rPr sz="1100" spc="-1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persistent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infections  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and cervical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precancers; </a:t>
                      </a:r>
                      <a:r>
                        <a:rPr sz="1100" spc="-20" dirty="0" err="1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HPVnaïve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-3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population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defined </a:t>
                      </a:r>
                      <a:r>
                        <a:rPr sz="1100" spc="-1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1100" spc="-3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DNA 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antibody negative </a:t>
                      </a:r>
                      <a:r>
                        <a:rPr sz="1100" spc="-1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25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relevant HPV  </a:t>
                      </a:r>
                      <a:r>
                        <a:rPr sz="1100" spc="-2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types)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0195">
                        <a:lnSpc>
                          <a:spcPct val="101000"/>
                        </a:lnSpc>
                        <a:spcBef>
                          <a:spcPts val="1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&gt;95% efficacy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against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vaccine type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endpoints  among HPV-naïve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[4]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295275">
                        <a:lnSpc>
                          <a:spcPct val="101000"/>
                        </a:lnSpc>
                        <a:spcBef>
                          <a:spcPts val="17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&gt;95% efficacy against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vaccine type</a:t>
                      </a:r>
                      <a:r>
                        <a:rPr sz="1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endpoints  among HPV-naïve  populations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[1]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483234">
                        <a:lnSpc>
                          <a:spcPct val="101000"/>
                        </a:lnSpc>
                        <a:spcBef>
                          <a:spcPts val="170"/>
                        </a:spcBef>
                      </a:pPr>
                      <a:r>
                        <a:rPr sz="1200" spc="-15">
                          <a:latin typeface="Calibri"/>
                          <a:cs typeface="Calibri"/>
                        </a:rPr>
                        <a:t>&gt;95% efficacy against 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vaccine type</a:t>
                      </a:r>
                      <a:r>
                        <a:rPr sz="12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endpoints  among HPV-naïve  populations</a:t>
                      </a:r>
                      <a:r>
                        <a:rPr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[2]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47955">
                        <a:lnSpc>
                          <a:spcPct val="101000"/>
                        </a:lnSpc>
                        <a:spcBef>
                          <a:spcPts val="170"/>
                        </a:spcBef>
                      </a:pPr>
                      <a:r>
                        <a:rPr lang="en-US" sz="1200" spc="-15" dirty="0">
                          <a:latin typeface="+mn-lt"/>
                          <a:cs typeface="Calibri"/>
                        </a:rPr>
                        <a:t>Efficacy </a:t>
                      </a:r>
                      <a:r>
                        <a:rPr lang="en-US" sz="1200" spc="-15" dirty="0">
                          <a:latin typeface="Calibri"/>
                          <a:cs typeface="Calibri"/>
                        </a:rPr>
                        <a:t>against 6/11/16/18 is non-inferior to Gardasil.</a:t>
                      </a:r>
                    </a:p>
                    <a:p>
                      <a:pPr marL="93345" marR="147955">
                        <a:lnSpc>
                          <a:spcPct val="101000"/>
                        </a:lnSpc>
                        <a:spcBef>
                          <a:spcPts val="17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&gt;95% efficacy against  combined 31/33/35/52/58  endpoints among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HPV- 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naïve population</a:t>
                      </a:r>
                      <a:r>
                        <a:rPr sz="12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[3]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 marL="90805" marR="172720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Cross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97400"/>
                        </a:lnSpc>
                        <a:spcBef>
                          <a:spcPts val="245"/>
                        </a:spcBef>
                      </a:pP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Cross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protection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against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HPV 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types not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included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vaccine  </a:t>
                      </a:r>
                      <a:r>
                        <a:rPr sz="1100" spc="-3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(Parameters: </a:t>
                      </a:r>
                      <a:r>
                        <a:rPr sz="1100" spc="-2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Clinical trials; </a:t>
                      </a:r>
                      <a:r>
                        <a:rPr sz="1100" spc="-2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efficacy  </a:t>
                      </a:r>
                      <a:r>
                        <a:rPr sz="1100" spc="-2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reported </a:t>
                      </a:r>
                      <a:r>
                        <a:rPr sz="1100" spc="-2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100" spc="-2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100" spc="-2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types and  </a:t>
                      </a:r>
                      <a:r>
                        <a:rPr sz="1100" spc="-2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endpoints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8770">
                        <a:lnSpc>
                          <a:spcPct val="99600"/>
                        </a:lnSpc>
                        <a:spcBef>
                          <a:spcPts val="20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Some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cross-protective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efficacy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against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types 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31/33/45 infection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but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statistically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2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[4]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6055" marR="170815" indent="1270" algn="ctr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More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consistent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higher cross protective efficacy  against types 31/33/45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has been observed for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Cervarix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R="1422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than Gardasil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[1,5]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149860">
                        <a:lnSpc>
                          <a:spcPct val="101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cross protection  reported beyond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 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types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targeted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Gardasil-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[3]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52">
                <a:tc>
                  <a:txBody>
                    <a:bodyPr/>
                    <a:lstStyle/>
                    <a:p>
                      <a:pPr marL="90805" marR="128905">
                        <a:lnSpc>
                          <a:spcPct val="101000"/>
                        </a:lnSpc>
                        <a:spcBef>
                          <a:spcPts val="180"/>
                        </a:spcBef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Years 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2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protection  evaluated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5425">
                        <a:lnSpc>
                          <a:spcPct val="100800"/>
                        </a:lnSpc>
                        <a:spcBef>
                          <a:spcPts val="195"/>
                        </a:spcBef>
                      </a:pPr>
                      <a:r>
                        <a:rPr sz="1200" spc="-3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Years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post-vaccination through 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which the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protection against  vaccine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endpoints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was 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evaluated;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waning protection  detected after</a:t>
                      </a:r>
                      <a:r>
                        <a:rPr sz="1200" spc="-3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vaccination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400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5.5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years***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7183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years*</a:t>
                      </a:r>
                      <a:r>
                        <a:rPr lang="en-US" sz="1200" spc="-15" dirty="0">
                          <a:latin typeface="Calibri"/>
                          <a:cs typeface="Calibri"/>
                        </a:rPr>
                        <a:t>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7239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years**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7056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years**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75595" y="6499519"/>
            <a:ext cx="9752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Source : </a:t>
            </a:r>
            <a:r>
              <a:rPr sz="1400" spc="-10" dirty="0">
                <a:latin typeface="Calibri"/>
                <a:cs typeface="Calibri"/>
              </a:rPr>
              <a:t> **WHO </a:t>
            </a:r>
            <a:r>
              <a:rPr sz="1400" spc="-15" dirty="0">
                <a:latin typeface="Calibri"/>
                <a:cs typeface="Calibri"/>
              </a:rPr>
              <a:t>Position </a:t>
            </a:r>
            <a:r>
              <a:rPr sz="1400" spc="-20" dirty="0">
                <a:latin typeface="Calibri"/>
                <a:cs typeface="Calibri"/>
              </a:rPr>
              <a:t>Paper </a:t>
            </a:r>
            <a:r>
              <a:rPr sz="1400" spc="-15" dirty="0">
                <a:latin typeface="Calibri"/>
                <a:cs typeface="Calibri"/>
              </a:rPr>
              <a:t>20</a:t>
            </a:r>
            <a:r>
              <a:rPr lang="en-US" sz="1400" spc="-15" dirty="0">
                <a:latin typeface="Calibri"/>
                <a:cs typeface="Calibri"/>
              </a:rPr>
              <a:t>22</a:t>
            </a:r>
            <a:r>
              <a:rPr sz="1400" spc="-15" dirty="0">
                <a:latin typeface="Calibri"/>
                <a:cs typeface="Calibri"/>
              </a:rPr>
              <a:t>; </a:t>
            </a:r>
            <a:r>
              <a:rPr sz="1400" spc="-10" dirty="0">
                <a:latin typeface="Calibri"/>
                <a:cs typeface="Calibri"/>
              </a:rPr>
              <a:t>and *** Cecolin </a:t>
            </a:r>
            <a:r>
              <a:rPr sz="1400" spc="-20" dirty="0">
                <a:latin typeface="Calibri"/>
                <a:cs typeface="Calibri"/>
              </a:rPr>
              <a:t>package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insert</a:t>
            </a:r>
            <a:r>
              <a:rPr lang="en-US" sz="1400" spc="-10" dirty="0">
                <a:latin typeface="Calibri"/>
                <a:cs typeface="Calibri"/>
              </a:rPr>
              <a:t> ****</a:t>
            </a:r>
            <a:r>
              <a:rPr lang="en-US" sz="1400" spc="-10" dirty="0">
                <a:latin typeface="+mn-lt"/>
                <a:cs typeface="Calibri"/>
              </a:rPr>
              <a:t>Walrinvax Package insert</a:t>
            </a:r>
            <a:endParaRPr sz="14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24536"/>
              </p:ext>
            </p:extLst>
          </p:nvPr>
        </p:nvGraphicFramePr>
        <p:xfrm>
          <a:off x="202566" y="1165036"/>
          <a:ext cx="11786867" cy="458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2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562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Name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20">
                          <a:latin typeface="Calibri"/>
                          <a:cs typeface="Calibri"/>
                        </a:rPr>
                        <a:t>Cecolin®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10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800" b="1" spc="-15" baseline="18518">
                          <a:latin typeface="Calibri"/>
                          <a:cs typeface="Calibri"/>
                        </a:rPr>
                        <a:t>TM</a:t>
                      </a:r>
                      <a:endParaRPr sz="1800" baseline="18518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15">
                          <a:latin typeface="Calibri"/>
                          <a:cs typeface="Calibri"/>
                        </a:rPr>
                        <a:t>Gardasil®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15">
                          <a:latin typeface="Calibri"/>
                          <a:cs typeface="Calibri"/>
                        </a:rPr>
                        <a:t>Gardasil-9®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20">
                          <a:latin typeface="Calibri"/>
                          <a:cs typeface="Calibri"/>
                        </a:rPr>
                        <a:t>Parameters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11275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sz="1200">
                          <a:latin typeface="Calibri"/>
                          <a:cs typeface="Calibri"/>
                        </a:rPr>
                        <a:t>t 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(16/18)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51964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200" spc="-5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l</a:t>
                      </a:r>
                      <a:r>
                        <a:rPr sz="120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nt 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(16/18)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285240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200" spc="-15">
                          <a:latin typeface="Calibri"/>
                          <a:cs typeface="Calibri"/>
                        </a:rPr>
                        <a:t>Quadrivalent 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6/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16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8</a:t>
                      </a:r>
                      <a:r>
                        <a:rPr sz="120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161925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200" spc="-15">
                          <a:latin typeface="Calibri"/>
                          <a:cs typeface="Calibri"/>
                        </a:rPr>
                        <a:t>Nonavalent 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(6/11/16/18/31/33/45/52/58)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Effectiveness*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51130">
                        <a:lnSpc>
                          <a:spcPct val="99800"/>
                        </a:lnSpc>
                        <a:spcBef>
                          <a:spcPts val="195"/>
                        </a:spcBef>
                      </a:pP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Effectiveness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against 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endpoints: precancerous  lesions (CIN2+/AIS) are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not 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HPV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type-specific. Data 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effectiveness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studies 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depend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target  vaccination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age,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screening 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age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for precancers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r>
                        <a:rPr sz="1200" spc="-3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304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from post-  licensure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effectiveness 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studies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86%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(75%-92%) against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CIN3+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91770">
                        <a:lnSpc>
                          <a:spcPct val="1014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women vaccinated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age  12-13; 51%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(CI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28%-66%)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for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95580">
                        <a:lnSpc>
                          <a:spcPts val="1580"/>
                        </a:lnSpc>
                        <a:spcBef>
                          <a:spcPts val="16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women vaccinated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17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[7]</a:t>
                      </a:r>
                      <a:endParaRPr lang="en-US" sz="1400" spc="-5" dirty="0">
                        <a:latin typeface="Calibri"/>
                        <a:cs typeface="Calibri"/>
                      </a:endParaRPr>
                    </a:p>
                    <a:p>
                      <a:pPr marL="92075" marR="195580">
                        <a:lnSpc>
                          <a:spcPts val="1580"/>
                        </a:lnSpc>
                        <a:spcBef>
                          <a:spcPts val="160"/>
                        </a:spcBef>
                      </a:pPr>
                      <a:endParaRPr lang="en-US" sz="1400" spc="-5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9939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57%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(CI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47%-65%) against 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CIN3/AIS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women  eligible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be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vaccinated</a:t>
                      </a:r>
                      <a:r>
                        <a:rPr sz="14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younger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[8]</a:t>
                      </a:r>
                      <a:endParaRPr lang="en-GB" sz="1400" spc="-10" dirty="0">
                        <a:latin typeface="Calibri"/>
                        <a:cs typeface="Calibri"/>
                      </a:endParaRPr>
                    </a:p>
                    <a:p>
                      <a:pPr marL="93345" marR="19939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endParaRPr lang="en-GB" sz="1400" spc="-10" dirty="0">
                        <a:latin typeface="Calibri"/>
                        <a:cs typeface="Calibri"/>
                      </a:endParaRPr>
                    </a:p>
                    <a:p>
                      <a:pPr marL="93345" marR="19939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lang="en-US" sz="1400" spc="-10" dirty="0">
                          <a:latin typeface="+mn-lt"/>
                          <a:cs typeface="Calibri"/>
                        </a:rPr>
                        <a:t>88% ( CI 66% -100%) against invasive cervical cancer in women vaccinated before age 17 [12]</a:t>
                      </a:r>
                      <a:endParaRPr lang="en-US" sz="1400" spc="-10" dirty="0">
                        <a:latin typeface="Calibri"/>
                        <a:cs typeface="Calibri"/>
                      </a:endParaRPr>
                    </a:p>
                    <a:p>
                      <a:pPr marL="93345" marR="19939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41910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from post-  licensure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effectiveness 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studies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592">
                <a:tc>
                  <a:txBody>
                    <a:bodyPr/>
                    <a:lstStyle/>
                    <a:p>
                      <a:pPr marL="90805" marR="481965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Cross 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43510">
                        <a:lnSpc>
                          <a:spcPct val="100800"/>
                        </a:lnSpc>
                        <a:spcBef>
                          <a:spcPts val="180"/>
                        </a:spcBef>
                      </a:pP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Cross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protection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against 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infection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spc="-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HPV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types  not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included </a:t>
                      </a:r>
                      <a:r>
                        <a:rPr sz="1200" spc="-1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in the</a:t>
                      </a:r>
                      <a:r>
                        <a:rPr sz="1200" spc="-5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vaccine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939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post- 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licensure</a:t>
                      </a:r>
                      <a:r>
                        <a:rPr sz="14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effectiveness  studies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marR="113030" indent="-8255" algn="ctr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More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consistent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higher cross protection against 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prevalent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infection with types 31,33,45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has been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observed  </a:t>
                      </a:r>
                      <a:r>
                        <a:rPr sz="140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countries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introduced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Cervarix than Gardasil 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[9,10,11]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425450">
                        <a:lnSpc>
                          <a:spcPct val="101400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licensure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effectiveness  studies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3" y="335787"/>
            <a:ext cx="9792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/>
              <a:t>Vaccine effectiveness </a:t>
            </a:r>
            <a:r>
              <a:rPr sz="4000" spc="-20"/>
              <a:t>from </a:t>
            </a:r>
            <a:r>
              <a:rPr sz="4000" spc="-35"/>
              <a:t>post-licensure</a:t>
            </a:r>
            <a:r>
              <a:rPr sz="4000" spc="-750"/>
              <a:t> </a:t>
            </a:r>
            <a:r>
              <a:rPr sz="4000" spc="-25"/>
              <a:t>studies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330628" y="6192331"/>
            <a:ext cx="934910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>
                <a:latin typeface="Calibri"/>
                <a:cs typeface="Calibri"/>
              </a:rPr>
              <a:t>*examples </a:t>
            </a:r>
            <a:r>
              <a:rPr sz="1200" spc="-5">
                <a:latin typeface="Calibri"/>
                <a:cs typeface="Calibri"/>
              </a:rPr>
              <a:t>of </a:t>
            </a:r>
            <a:r>
              <a:rPr sz="1200" spc="-20">
                <a:latin typeface="Calibri"/>
                <a:cs typeface="Calibri"/>
              </a:rPr>
              <a:t>post-licensure data </a:t>
            </a:r>
            <a:r>
              <a:rPr sz="1200" spc="-10">
                <a:latin typeface="Calibri"/>
                <a:cs typeface="Calibri"/>
              </a:rPr>
              <a:t>shown, not</a:t>
            </a:r>
            <a:r>
              <a:rPr sz="1200" spc="140">
                <a:latin typeface="Calibri"/>
                <a:cs typeface="Calibri"/>
              </a:rPr>
              <a:t> </a:t>
            </a:r>
            <a:r>
              <a:rPr sz="1200" spc="-15">
                <a:latin typeface="Calibri"/>
                <a:cs typeface="Calibri"/>
              </a:rPr>
              <a:t>comprehensive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>
                <a:latin typeface="Calibri"/>
                <a:cs typeface="Calibri"/>
              </a:rPr>
              <a:t>Note: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CIN2+</a:t>
            </a:r>
            <a:r>
              <a:rPr sz="1200" spc="3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:</a:t>
            </a:r>
            <a:r>
              <a:rPr sz="1200" spc="30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cervical</a:t>
            </a:r>
            <a:r>
              <a:rPr sz="1200" spc="10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intraepithelial</a:t>
            </a:r>
            <a:r>
              <a:rPr sz="1200" spc="35">
                <a:latin typeface="Calibri"/>
                <a:cs typeface="Calibri"/>
              </a:rPr>
              <a:t> </a:t>
            </a:r>
            <a:r>
              <a:rPr sz="1200" spc="-15">
                <a:latin typeface="Calibri"/>
                <a:cs typeface="Calibri"/>
              </a:rPr>
              <a:t>neoplasia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grade</a:t>
            </a:r>
            <a:r>
              <a:rPr sz="1200">
                <a:latin typeface="Calibri"/>
                <a:cs typeface="Calibri"/>
              </a:rPr>
              <a:t> 2</a:t>
            </a:r>
            <a:r>
              <a:rPr sz="1200" spc="25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or</a:t>
            </a:r>
            <a:r>
              <a:rPr sz="1200" spc="10">
                <a:latin typeface="Calibri"/>
                <a:cs typeface="Calibri"/>
              </a:rPr>
              <a:t> </a:t>
            </a:r>
            <a:r>
              <a:rPr sz="1200" spc="-15">
                <a:latin typeface="Calibri"/>
                <a:cs typeface="Calibri"/>
              </a:rPr>
              <a:t>worse;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CIN3+</a:t>
            </a:r>
            <a:r>
              <a:rPr sz="1200" spc="3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:</a:t>
            </a:r>
            <a:r>
              <a:rPr sz="1200" spc="25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cervical</a:t>
            </a:r>
            <a:r>
              <a:rPr sz="1200" spc="10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intraepithelial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-15">
                <a:latin typeface="Calibri"/>
                <a:cs typeface="Calibri"/>
              </a:rPr>
              <a:t>neoplasia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grade</a:t>
            </a:r>
            <a:r>
              <a:rPr sz="1200" spc="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3</a:t>
            </a:r>
            <a:r>
              <a:rPr sz="1200" spc="30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or</a:t>
            </a:r>
            <a:r>
              <a:rPr sz="1200" spc="10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worse;</a:t>
            </a:r>
            <a:r>
              <a:rPr sz="1200" spc="3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AIS</a:t>
            </a:r>
            <a:r>
              <a:rPr sz="1200" spc="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:</a:t>
            </a:r>
            <a:r>
              <a:rPr sz="1200" spc="30">
                <a:latin typeface="Calibri"/>
                <a:cs typeface="Calibri"/>
              </a:rPr>
              <a:t> </a:t>
            </a:r>
            <a:r>
              <a:rPr sz="1200" spc="-15">
                <a:latin typeface="Calibri"/>
                <a:cs typeface="Calibri"/>
              </a:rPr>
              <a:t>adenocarcinoma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in</a:t>
            </a:r>
            <a:r>
              <a:rPr sz="1200" spc="5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situ</a:t>
            </a:r>
            <a:endParaRPr sz="120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0"/>
              </a:spcBef>
            </a:pPr>
            <a:r>
              <a:rPr spc="-55"/>
              <a:t>Vaccine </a:t>
            </a:r>
            <a:r>
              <a:rPr spc="-45"/>
              <a:t>safety </a:t>
            </a:r>
            <a:r>
              <a:rPr spc="-30"/>
              <a:t>profile </a:t>
            </a:r>
            <a:r>
              <a:rPr spc="-15"/>
              <a:t>and </a:t>
            </a:r>
            <a:r>
              <a:rPr spc="-20"/>
              <a:t>special</a:t>
            </a:r>
            <a:r>
              <a:rPr spc="-635"/>
              <a:t> </a:t>
            </a:r>
            <a:r>
              <a:rPr spc="-45"/>
              <a:t>considerations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30953"/>
              </p:ext>
            </p:extLst>
          </p:nvPr>
        </p:nvGraphicFramePr>
        <p:xfrm>
          <a:off x="192593" y="798068"/>
          <a:ext cx="11806812" cy="6034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7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Name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Cecolin®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 dirty="0" err="1">
                          <a:latin typeface="Calibri"/>
                          <a:cs typeface="Calibri"/>
                        </a:rPr>
                        <a:t>Cervarix</a:t>
                      </a:r>
                      <a:r>
                        <a:rPr sz="1800" b="1" spc="-15" baseline="18518" dirty="0" err="1">
                          <a:latin typeface="Calibri"/>
                          <a:cs typeface="Calibri"/>
                        </a:rPr>
                        <a:t>TM</a:t>
                      </a:r>
                      <a:endParaRPr sz="1800" baseline="18518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5">
                          <a:latin typeface="Calibri"/>
                          <a:cs typeface="Calibri"/>
                        </a:rPr>
                        <a:t>Gardasil®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>
                          <a:latin typeface="Calibri"/>
                          <a:cs typeface="Calibri"/>
                        </a:rPr>
                        <a:t>Gardasil-9®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2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Valency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Bivalent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Bivalent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Quadrivalent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Nonavalent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 marR="614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Special  considerat</a:t>
                      </a:r>
                      <a:r>
                        <a:rPr lang="en-US" sz="1600" b="1" spc="-1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i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ons</a:t>
                      </a: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 marR="704850">
                        <a:lnSpc>
                          <a:spcPts val="1900"/>
                        </a:lnSpc>
                        <a:spcBef>
                          <a:spcPts val="23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rare cases, syncope (fainting)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vasovagal responses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injections,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sometimes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accompanied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tonic-</a:t>
                      </a:r>
                      <a:r>
                        <a:rPr sz="1600" spc="-30" dirty="0" err="1">
                          <a:latin typeface="Calibri"/>
                          <a:cs typeface="Calibri"/>
                        </a:rPr>
                        <a:t>clonic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movements, may occur especially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vaccination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adolescents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young adults.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avoid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injury from fainting,  vaccine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recipients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should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seated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observed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for at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least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minutes after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administration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HPV</a:t>
                      </a:r>
                      <a:r>
                        <a:rPr sz="16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vaccine.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Adverse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events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>
                        <a:lnSpc>
                          <a:spcPts val="1910"/>
                        </a:lnSpc>
                        <a:spcBef>
                          <a:spcPts val="15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Local: injection site pain,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redness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swelling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 marR="1651635">
                        <a:lnSpc>
                          <a:spcPts val="1920"/>
                        </a:lnSpc>
                        <a:spcBef>
                          <a:spcPts val="5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Systemic: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fever,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headache,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fatigue,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myalgia, arthralgia,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irritability,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loss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appetite,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nausea, diarrhea  Rare: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hypersensitivity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reactions including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anaphylaxis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8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pregnancy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 marR="5274945">
                        <a:lnSpc>
                          <a:spcPts val="1900"/>
                        </a:lnSpc>
                        <a:spcBef>
                          <a:spcPts val="234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Vaccination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should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postponed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until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after pregnancy 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Pregnancy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testing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necessary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vaccination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79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Contraindications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General: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Hypersensitivity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active substances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any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excipients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vaccine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200" spc="-5" err="1">
                          <a:latin typeface="Calibri"/>
                          <a:cs typeface="Calibri"/>
                        </a:rPr>
                        <a:t>n.a.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4310">
                        <a:lnSpc>
                          <a:spcPct val="102699"/>
                        </a:lnSpc>
                        <a:spcBef>
                          <a:spcPts val="165"/>
                        </a:spcBef>
                      </a:pPr>
                      <a:r>
                        <a:rPr sz="11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tip caps of the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prefilled syringes 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contain natural rubber latex which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may 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cause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allergic</a:t>
                      </a:r>
                      <a:r>
                        <a:rPr sz="11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reactions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710" marR="711835">
                        <a:lnSpc>
                          <a:spcPct val="107300"/>
                        </a:lnSpc>
                        <a:spcBef>
                          <a:spcPts val="105"/>
                        </a:spcBef>
                      </a:pPr>
                      <a:r>
                        <a:rPr sz="1100" spc="-5">
                          <a:latin typeface="Calibri"/>
                          <a:cs typeface="Calibri"/>
                        </a:rPr>
                        <a:t>Hypersensitivity,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severe allergicreactions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to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yeast (a </a:t>
                      </a:r>
                      <a:r>
                        <a:rPr sz="1100" spc="-10">
                          <a:latin typeface="Calibri"/>
                          <a:cs typeface="Calibri"/>
                        </a:rPr>
                        <a:t>vaccine  component) </a:t>
                      </a:r>
                      <a:r>
                        <a:rPr sz="110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sz="110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>
                          <a:latin typeface="Calibri"/>
                          <a:cs typeface="Calibri"/>
                        </a:rPr>
                        <a:t>contraindication;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8908">
                <a:tc>
                  <a:txBody>
                    <a:bodyPr/>
                    <a:lstStyle/>
                    <a:p>
                      <a:pPr marL="90805" marR="489584">
                        <a:lnSpc>
                          <a:spcPts val="211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Key resource</a:t>
                      </a:r>
                      <a:r>
                        <a:rPr sz="1600" b="1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on  safety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profile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+mn-lt"/>
                          <a:cs typeface="Calibri"/>
                          <a:hlinkClick r:id="rId3"/>
                        </a:rPr>
                        <a:t>https://www.who.int/groups/global-advisory-committee-on-vaccine-safety/topics/human-papillomavirus-vaccines/safety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endParaRPr lang="en-US" sz="1600" dirty="0">
                        <a:latin typeface="+mn-lt"/>
                        <a:cs typeface="Calibri"/>
                      </a:endParaRPr>
                    </a:p>
                  </a:txBody>
                  <a:tcPr marL="0" marR="0" marT="127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2490db-6e42-4989-a0fb-d6ff54a6a7de">
      <Terms xmlns="http://schemas.microsoft.com/office/infopath/2007/PartnerControls"/>
    </lcf76f155ced4ddcb4097134ff3c332f>
    <_dlc_DocId xmlns="55894003-98dc-4f3e-8669-85b90bdbcc8c">GAVI-438364776-1056767</_dlc_DocId>
    <_dlc_DocIdUrl xmlns="55894003-98dc-4f3e-8669-85b90bdbcc8c">
      <Url>https://gavinet.sharepoint.com/teams/PAP/srp/_layouts/15/DocIdRedir.aspx?ID=GAVI-438364776-1056767</Url>
      <Description>GAVI-438364776-1056767</Description>
    </_dlc_DocIdUrl>
    <TaxCatchAll xmlns="d0706217-df7c-4bf4-936d-b09aa3b837a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avi Document" ma:contentTypeID="0x0101009954897F3EE3CC4ABB9FB9EDAC9CDEBC0061E92A44B5DD2545AEF000129C25E859" ma:contentTypeVersion="209" ma:contentTypeDescription="Gavi Document content type " ma:contentTypeScope="" ma:versionID="8abffd65a2549209876088ff7f5b6b5c">
  <xsd:schema xmlns:xsd="http://www.w3.org/2001/XMLSchema" xmlns:xs="http://www.w3.org/2001/XMLSchema" xmlns:p="http://schemas.microsoft.com/office/2006/metadata/properties" xmlns:ns2="d0706217-df7c-4bf4-936d-b09aa3b837af" xmlns:ns3="55894003-98dc-4f3e-8669-85b90bdbcc8c" xmlns:ns4="5c2490db-6e42-4989-a0fb-d6ff54a6a7de" targetNamespace="http://schemas.microsoft.com/office/2006/metadata/properties" ma:root="true" ma:fieldsID="5971584af17f91b453a11c9380367a38" ns2:_="" ns3:_="" ns4:_="">
    <xsd:import namespace="d0706217-df7c-4bf4-936d-b09aa3b837af"/>
    <xsd:import namespace="55894003-98dc-4f3e-8669-85b90bdbcc8c"/>
    <xsd:import namespace="5c2490db-6e42-4989-a0fb-d6ff54a6a7d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_dlc_DocId" minOccurs="0"/>
                <xsd:element ref="ns3:_dlc_DocIdUrl" minOccurs="0"/>
                <xsd:element ref="ns3:_dlc_DocIdPersistId" minOccurs="0"/>
                <xsd:element ref="ns2:TaxCatchAllLabel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06217-df7c-4bf4-936d-b09aa3b837a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c405dbff-886d-494b-bfcb-83b334e9f606}" ma:internalName="TaxCatchAll" ma:showField="CatchAllData" ma:web="55894003-98dc-4f3e-8669-85b90bdbc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c405dbff-886d-494b-bfcb-83b334e9f606}" ma:internalName="TaxCatchAllLabel" ma:readOnly="true" ma:showField="CatchAllDataLabel" ma:web="55894003-98dc-4f3e-8669-85b90bdbc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94003-98dc-4f3e-8669-85b90bdbcc8c" elementFormDefault="qualified">
    <xsd:import namespace="http://schemas.microsoft.com/office/2006/documentManagement/types"/>
    <xsd:import namespace="http://schemas.microsoft.com/office/infopath/2007/PartnerControls"/>
    <xsd:element name="_dlc_DocId" ma:index="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490db-6e42-4989-a0fb-d6ff54a6a7de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3cb0222-e980-4273-ad97-85dba3159c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93cb0222-e980-4273-ad97-85dba3159c09" ContentTypeId="0x0101009954897F3EE3CC4ABB9FB9EDAC9CDEBC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126C0D-4DF9-4284-8868-02E472593B3D}">
  <ds:schemaRefs>
    <ds:schemaRef ds:uri="http://schemas.microsoft.com/office/2006/documentManagement/types"/>
    <ds:schemaRef ds:uri="http://schemas.microsoft.com/sharepoint/v3"/>
    <ds:schemaRef ds:uri="http://purl.org/dc/elements/1.1/"/>
    <ds:schemaRef ds:uri="700359ba-e36c-422a-9925-ddada98091a9"/>
    <ds:schemaRef ds:uri="http://schemas.openxmlformats.org/package/2006/metadata/core-properties"/>
    <ds:schemaRef ds:uri="998dc545-0596-47bf-b914-7a05e078b45d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5c2490db-6e42-4989-a0fb-d6ff54a6a7de"/>
    <ds:schemaRef ds:uri="55894003-98dc-4f3e-8669-85b90bdbcc8c"/>
    <ds:schemaRef ds:uri="d0706217-df7c-4bf4-936d-b09aa3b837af"/>
  </ds:schemaRefs>
</ds:datastoreItem>
</file>

<file path=customXml/itemProps2.xml><?xml version="1.0" encoding="utf-8"?>
<ds:datastoreItem xmlns:ds="http://schemas.openxmlformats.org/officeDocument/2006/customXml" ds:itemID="{7636EEA0-0CDE-4E8D-9ADD-1D171E3E9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06217-df7c-4bf4-936d-b09aa3b837af"/>
    <ds:schemaRef ds:uri="55894003-98dc-4f3e-8669-85b90bdbcc8c"/>
    <ds:schemaRef ds:uri="5c2490db-6e42-4989-a0fb-d6ff54a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E418C2-6872-4925-A99B-82AD502EBE1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F840F1F-34DF-46B9-8517-369EF2AB27E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76497D75-BE96-4A67-901C-7251918304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24331</TotalTime>
  <Words>2954</Words>
  <Application>Microsoft Office PowerPoint</Application>
  <PresentationFormat>Widescreen</PresentationFormat>
  <Paragraphs>372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Gavi-supported HPV vaccines profiles  to support country decision making HPV working group - Gavi Secretariat and partners, March 2023</vt:lpstr>
      <vt:lpstr>Gavi-supported HPV vaccines profiles to support country decision-making, March 2023</vt:lpstr>
      <vt:lpstr>PowerPoint Presentation</vt:lpstr>
      <vt:lpstr>WHO Prequalified HPV vaccines</vt:lpstr>
      <vt:lpstr>WHO Prequalified HPV vaccines</vt:lpstr>
      <vt:lpstr>WHO Prequalified HPV vaccines</vt:lpstr>
      <vt:lpstr>Vaccine efficacy and duration of protection</vt:lpstr>
      <vt:lpstr>Vaccine effectiveness from post-licensure studies</vt:lpstr>
      <vt:lpstr>Vaccine safety profile and special considerations</vt:lpstr>
      <vt:lpstr>PowerPoint Presentation</vt:lpstr>
      <vt:lpstr>WHO Prequalified HPV Vaccines supported by Gavi </vt:lpstr>
      <vt:lpstr>Planning under supply constraint scenario for Routine &amp; MAC</vt:lpstr>
      <vt:lpstr>Cost and co-financing implications of switch options</vt:lpstr>
      <vt:lpstr>HPV vaccine manufacturers’ pricing  commitments for transitioned countries Fully self-financing countries might have access to prices similar to those paid by Gavi, depending on:  country transition date, vaccine introduction status, vaccine product choice.</vt:lpstr>
      <vt:lpstr>Selected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Gavi-supported HPV vaccines profiles  to support country decision making HPV working group - Gavi Secretariat and partners, September 2020</dc:title>
  <dc:creator>BLOEM, Paul</dc:creator>
  <cp:lastModifiedBy>Reme Lefevre</cp:lastModifiedBy>
  <cp:revision>45</cp:revision>
  <dcterms:created xsi:type="dcterms:W3CDTF">2020-11-25T08:19:35Z</dcterms:created>
  <dcterms:modified xsi:type="dcterms:W3CDTF">2023-04-21T10:41:25Z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2020-11-25T08:30:29Z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6cc70270-f173-4f3b-b39a-00002b550fa6</vt:lpwstr>
  </property>
  <property fmtid="{D5CDD505-2E9C-101B-9397-08002B2CF9AE}" pid="8" name="MSIP_Label_0a957285-7815-485a-9751-5b273b784ad5_ContentBits">
    <vt:lpwstr>0</vt:lpwstr>
  </property>
  <property fmtid="{D5CDD505-2E9C-101B-9397-08002B2CF9AE}" pid="9" name="ContentTypeId">
    <vt:lpwstr>0x0101009954897F3EE3CC4ABB9FB9EDAC9CDEBC0061E92A44B5DD2545AEF000129C25E859</vt:lpwstr>
  </property>
  <property fmtid="{D5CDD505-2E9C-101B-9397-08002B2CF9AE}" pid="10" name="Health">
    <vt:lpwstr/>
  </property>
  <property fmtid="{D5CDD505-2E9C-101B-9397-08002B2CF9AE}" pid="11" name="kfa83adfad8641678ddaedda80d7e126">
    <vt:lpwstr/>
  </property>
  <property fmtid="{D5CDD505-2E9C-101B-9397-08002B2CF9AE}" pid="12" name="Test">
    <vt:lpwstr/>
  </property>
  <property fmtid="{D5CDD505-2E9C-101B-9397-08002B2CF9AE}" pid="13" name="MediaServiceImageTags">
    <vt:lpwstr/>
  </property>
  <property fmtid="{D5CDD505-2E9C-101B-9397-08002B2CF9AE}" pid="14" name="TaxCatchAll">
    <vt:lpwstr/>
  </property>
  <property fmtid="{D5CDD505-2E9C-101B-9397-08002B2CF9AE}" pid="15" name="e47ceaa0d61b4bfeb3c21883d9680a10">
    <vt:lpwstr/>
  </property>
  <property fmtid="{D5CDD505-2E9C-101B-9397-08002B2CF9AE}" pid="16" name="_dlc_DocId">
    <vt:lpwstr>GAVI-87322623-957540</vt:lpwstr>
  </property>
  <property fmtid="{D5CDD505-2E9C-101B-9397-08002B2CF9AE}" pid="17" name="_dlc_DocIdUrl">
    <vt:lpwstr>https://gavinet.sharepoint.com/teams/COP/vip/_layouts/15/DocIdRedir.aspx?ID=GAVI-87322623-957540, GAVI-87322623-957540</vt:lpwstr>
  </property>
  <property fmtid="{D5CDD505-2E9C-101B-9397-08002B2CF9AE}" pid="18" name="SD_CentreUnit">
    <vt:lpwstr/>
  </property>
  <property fmtid="{D5CDD505-2E9C-101B-9397-08002B2CF9AE}" pid="19" name="TaxKeyword">
    <vt:lpwstr/>
  </property>
  <property fmtid="{D5CDD505-2E9C-101B-9397-08002B2CF9AE}" pid="20" name="SystemDTAC">
    <vt:lpwstr/>
  </property>
  <property fmtid="{D5CDD505-2E9C-101B-9397-08002B2CF9AE}" pid="21" name="Topic">
    <vt:lpwstr/>
  </property>
  <property fmtid="{D5CDD505-2E9C-101B-9397-08002B2CF9AE}" pid="22" name="OfficeDivision">
    <vt:lpwstr>4;#Denmark-1200|659a1518-a057-49e4-87e3-a15fb5fd11de</vt:lpwstr>
  </property>
  <property fmtid="{D5CDD505-2E9C-101B-9397-08002B2CF9AE}" pid="23" name="DocumentType">
    <vt:lpwstr/>
  </property>
  <property fmtid="{D5CDD505-2E9C-101B-9397-08002B2CF9AE}" pid="24" name="GeographicScope">
    <vt:lpwstr/>
  </property>
  <property fmtid="{D5CDD505-2E9C-101B-9397-08002B2CF9AE}" pid="25" name="SD_Year">
    <vt:lpwstr/>
  </property>
  <property fmtid="{D5CDD505-2E9C-101B-9397-08002B2CF9AE}" pid="26" name="CriticalForLongTermRetention">
    <vt:lpwstr/>
  </property>
  <property fmtid="{D5CDD505-2E9C-101B-9397-08002B2CF9AE}" pid="27" name="_dlc_DocIdItemGuid">
    <vt:lpwstr>d28c554e-88ef-40f3-808f-6733b795c097</vt:lpwstr>
  </property>
  <property fmtid="{D5CDD505-2E9C-101B-9397-08002B2CF9AE}" pid="28" name="ArticulateGUID">
    <vt:lpwstr>C5B052E9-0A54-4CB2-813A-7DCAA6DC9D7C</vt:lpwstr>
  </property>
  <property fmtid="{D5CDD505-2E9C-101B-9397-08002B2CF9AE}" pid="29" name="ArticulatePath">
    <vt:lpwstr>https://gavinet.sharepoint.com/teams/COP/vip/Documents/HPV Programme/HPV Programme/Scott_technical consultant/FINAL HPV VFG_March 2023 updates/Gavi-HPV-vaccines-profile-March 2023</vt:lpwstr>
  </property>
</Properties>
</file>