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sldIdLst>
    <p:sldId id="256" r:id="rId7"/>
    <p:sldId id="257" r:id="rId8"/>
    <p:sldId id="258" r:id="rId9"/>
    <p:sldId id="259" r:id="rId10"/>
    <p:sldId id="260" r:id="rId11"/>
    <p:sldId id="261" r:id="rId12"/>
    <p:sldId id="271" r:id="rId13"/>
    <p:sldId id="263" r:id="rId14"/>
    <p:sldId id="264" r:id="rId15"/>
    <p:sldId id="265" r:id="rId16"/>
    <p:sldId id="266" r:id="rId17"/>
    <p:sldId id="270" r:id="rId18"/>
    <p:sldId id="267" r:id="rId19"/>
    <p:sldId id="272" r:id="rId20"/>
    <p:sldId id="269" r:id="rId21"/>
  </p:sldIdLst>
  <p:sldSz cx="12192000" cy="6858000"/>
  <p:notesSz cx="12192000" cy="6858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B1CC18-9C39-2311-2FD8-D8758AB826C6}" name="Hiro Onoda" initials="HO" userId="S::honoda@gavi.org::4e0ee13f-9e05-4c5f-9ede-273826087910" providerId="AD"/>
  <p188:author id="{E1430466-8202-39FE-E95F-10FF24A3C673}" name="Megan Holloway" initials="MH" userId="S::mholloway@gavi.org::4463ca0a-25be-4884-b653-f920bc2bb664" providerId="AD"/>
  <p188:author id="{671AA97F-25AE-55FF-B221-FF01932A10C4}" name="Oluwaseun Ayanniyi" initials="OA" userId="S::oayanniyi@unicef.org::ce4d371e-a5c2-4105-a535-72d3842ec67c" providerId="AD"/>
  <p188:author id="{7225D395-2935-4189-2A9E-C0930267AD14}" name="Scott LaMontagne (Consultant)" initials="SL" userId="Scott LaMontagne (Consultant)" providerId="None"/>
  <p188:author id="{68F338A2-C962-BE48-FA2B-6E961291A4DC}" name="Karine Ammar El Kerdi" initials="KAEK" userId="S::kammar@gavi.org::86f50778-b9a5-4cd6-8c8a-db7e9af6a8c7" providerId="AD"/>
  <p188:author id="{EF83B2C9-BA55-7095-63E9-31E942885693}" name="Margarita Xydia Charmanta" initials="MC" userId="S::mxydiacharmanta@gavi.org::2cb9a114-ba97-45e5-9fe2-50e16bba35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KABA, Hiroki" initials="AH" lastIdx="2" clrIdx="0">
    <p:extLst>
      <p:ext uri="{19B8F6BF-5375-455C-9EA6-DF929625EA0E}">
        <p15:presenceInfo xmlns:p15="http://schemas.microsoft.com/office/powerpoint/2012/main" userId="S::akabah@who.int::db41f2cb-68b2-46d0-b1a9-2b507dcca92f" providerId="AD"/>
      </p:ext>
    </p:extLst>
  </p:cmAuthor>
  <p:cmAuthor id="2" name="Innovax" initials="INN" lastIdx="2" clrIdx="1">
    <p:extLst>
      <p:ext uri="{19B8F6BF-5375-455C-9EA6-DF929625EA0E}">
        <p15:presenceInfo xmlns:p15="http://schemas.microsoft.com/office/powerpoint/2012/main" userId="Innovax" providerId="None"/>
      </p:ext>
    </p:extLst>
  </p:cmAuthor>
  <p:cmAuthor id="3" name="Navpreet Singh" initials="NS" lastIdx="1" clrIdx="2">
    <p:extLst>
      <p:ext uri="{19B8F6BF-5375-455C-9EA6-DF929625EA0E}">
        <p15:presenceInfo xmlns:p15="http://schemas.microsoft.com/office/powerpoint/2012/main" userId="Navpreet Singh" providerId="None"/>
      </p:ext>
    </p:extLst>
  </p:cmAuthor>
  <p:cmAuthor id="4" name="赵警芳" initials="赵警芳" lastIdx="1" clrIdx="3">
    <p:extLst>
      <p:ext uri="{19B8F6BF-5375-455C-9EA6-DF929625EA0E}">
        <p15:presenceInfo xmlns:p15="http://schemas.microsoft.com/office/powerpoint/2012/main" userId="S-1-5-21-3526308938-2399973129-2023456059-46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4F279C-E16B-4AE4-9491-7C7EA5034EEC}" v="1" dt="2023-03-02T19:19:40.33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15" autoAdjust="0"/>
    <p:restoredTop sz="94673"/>
  </p:normalViewPr>
  <p:slideViewPr>
    <p:cSldViewPr snapToGrid="0">
      <p:cViewPr varScale="1">
        <p:scale>
          <a:sx n="107" d="100"/>
          <a:sy n="107" d="100"/>
        </p:scale>
        <p:origin x="992" y="17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7243" y="574547"/>
            <a:ext cx="10357512" cy="6959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4471C4"/>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4471C4"/>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4471C4"/>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18516" y="102108"/>
            <a:ext cx="10754967" cy="695960"/>
          </a:xfrm>
          <a:prstGeom prst="rect">
            <a:avLst/>
          </a:prstGeom>
        </p:spPr>
        <p:txBody>
          <a:bodyPr wrap="square" lIns="0" tIns="0" rIns="0" bIns="0">
            <a:spAutoFit/>
          </a:bodyPr>
          <a:lstStyle>
            <a:lvl1pPr>
              <a:defRPr sz="4400" b="0" i="0">
                <a:solidFill>
                  <a:srgbClr val="4471C4"/>
                </a:solidFill>
                <a:latin typeface="Calibri Light"/>
                <a:cs typeface="Calibri Light"/>
              </a:defRPr>
            </a:lvl1pPr>
          </a:lstStyle>
          <a:p>
            <a:endParaRPr/>
          </a:p>
        </p:txBody>
      </p:sp>
      <p:sp>
        <p:nvSpPr>
          <p:cNvPr id="3" name="Holder 3"/>
          <p:cNvSpPr>
            <a:spLocks noGrp="1"/>
          </p:cNvSpPr>
          <p:nvPr>
            <p:ph type="body" idx="1"/>
          </p:nvPr>
        </p:nvSpPr>
        <p:spPr>
          <a:xfrm>
            <a:off x="432599" y="2035681"/>
            <a:ext cx="11326800" cy="35407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4/24/23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avi.org/sites/default/files/document/supply-procurement/vaccine-price-commitments-from-manufacturers.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who.int/groups/global-advisory-committee-on-vaccine-safety/topics/human-papillomavirus-vaccines/safety" TargetMode="External"/><Relationship Id="rId2" Type="http://schemas.openxmlformats.org/officeDocument/2006/relationships/hyperlink" Target="https://www.who.int/teams/immunization-vaccines-and-biologicals/policies/position-papers/human-papillomavirus-(hp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avi.org/news/document-library/detailed-product-profiles" TargetMode="Externa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who.int/vaccine_safety/committee/topics/hpv/e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3585" y="202840"/>
            <a:ext cx="9314086" cy="2544286"/>
          </a:xfrm>
          <a:prstGeom prst="rect">
            <a:avLst/>
          </a:prstGeom>
        </p:spPr>
        <p:txBody>
          <a:bodyPr vert="horz" wrap="square" lIns="0" tIns="83820" rIns="0" bIns="0" rtlCol="0" anchor="t">
            <a:spAutoFit/>
          </a:bodyPr>
          <a:lstStyle/>
          <a:p>
            <a:pPr marL="337185" marR="5080" indent="-325120" algn="ctr">
              <a:lnSpc>
                <a:spcPts val="5180"/>
              </a:lnSpc>
              <a:spcBef>
                <a:spcPts val="660"/>
              </a:spcBef>
            </a:pPr>
            <a:r>
              <a:rPr lang="fr-FR" sz="4700" dirty="0">
                <a:solidFill>
                  <a:srgbClr val="000000"/>
                </a:solidFill>
              </a:rPr>
              <a:t>Profil des vaccins anti-</a:t>
            </a:r>
            <a:r>
              <a:rPr lang="fr-FR" sz="4700" dirty="0" err="1">
                <a:solidFill>
                  <a:srgbClr val="000000"/>
                </a:solidFill>
              </a:rPr>
              <a:t>VPH</a:t>
            </a:r>
            <a:r>
              <a:rPr lang="fr-FR" sz="4700" dirty="0">
                <a:solidFill>
                  <a:srgbClr val="000000"/>
                </a:solidFill>
              </a:rPr>
              <a:t> financés par Gavi à l’appui du processus national de prise de décisions</a:t>
            </a:r>
          </a:p>
          <a:p>
            <a:pPr marL="538480">
              <a:spcBef>
                <a:spcPts val="700"/>
              </a:spcBef>
            </a:pPr>
            <a:r>
              <a:rPr lang="fr-FR" sz="2400" dirty="0">
                <a:solidFill>
                  <a:srgbClr val="000000"/>
                </a:solidFill>
                <a:latin typeface="Calibri"/>
                <a:cs typeface="Calibri"/>
              </a:rPr>
              <a:t>Groupe de travail </a:t>
            </a:r>
            <a:r>
              <a:rPr lang="fr-FR" sz="2400" dirty="0" err="1">
                <a:solidFill>
                  <a:srgbClr val="000000"/>
                </a:solidFill>
                <a:latin typeface="Calibri"/>
                <a:cs typeface="Calibri"/>
              </a:rPr>
              <a:t>VPH</a:t>
            </a:r>
            <a:r>
              <a:rPr lang="fr-FR" sz="2400" dirty="0">
                <a:solidFill>
                  <a:srgbClr val="000000"/>
                </a:solidFill>
                <a:latin typeface="Calibri"/>
                <a:cs typeface="Calibri"/>
              </a:rPr>
              <a:t> - </a:t>
            </a:r>
            <a:r>
              <a:rPr lang="fr-FR" sz="2400" i="1" dirty="0">
                <a:solidFill>
                  <a:srgbClr val="000000"/>
                </a:solidFill>
                <a:latin typeface="Calibri"/>
                <a:cs typeface="Calibri"/>
              </a:rPr>
              <a:t>Secrétariat de Gavi et partenaires, mars 2023</a:t>
            </a:r>
          </a:p>
        </p:txBody>
      </p:sp>
      <p:sp>
        <p:nvSpPr>
          <p:cNvPr id="3" name="object 3"/>
          <p:cNvSpPr/>
          <p:nvPr/>
        </p:nvSpPr>
        <p:spPr>
          <a:xfrm>
            <a:off x="6111240" y="3352800"/>
            <a:ext cx="2581656" cy="163068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458711" y="5715000"/>
            <a:ext cx="2459736" cy="104851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840564" y="3322374"/>
            <a:ext cx="2971369" cy="158426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9451847" y="5660135"/>
            <a:ext cx="2362200" cy="1176528"/>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637031" y="3422903"/>
            <a:ext cx="2734056" cy="1444751"/>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3499103" y="5455920"/>
            <a:ext cx="2581655" cy="140208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533400" y="5153299"/>
            <a:ext cx="2319418" cy="1685008"/>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3886200" y="3461665"/>
            <a:ext cx="2193359" cy="1470657"/>
          </a:xfrm>
          <a:prstGeom prst="rect">
            <a:avLst/>
          </a:prstGeom>
          <a:blipFill>
            <a:blip r:embed="rId10" cstate="print"/>
            <a:stretch>
              <a:fillRect/>
            </a:stretch>
          </a:blipFill>
        </p:spPr>
        <p:txBody>
          <a:bodyPr wrap="square" lIns="0" tIns="0" rIns="0" bIns="0" rtlCol="0"/>
          <a:lstStyle/>
          <a:p>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243" y="574547"/>
            <a:ext cx="2310589" cy="695960"/>
          </a:xfrm>
          <a:prstGeom prst="rect">
            <a:avLst/>
          </a:prstGeom>
        </p:spPr>
        <p:txBody>
          <a:bodyPr vert="horz" wrap="square" lIns="0" tIns="12700" rIns="0" bIns="0" rtlCol="0">
            <a:spAutoFit/>
          </a:bodyPr>
          <a:lstStyle/>
          <a:p>
            <a:pPr marL="12700">
              <a:lnSpc>
                <a:spcPct val="100000"/>
              </a:lnSpc>
              <a:spcBef>
                <a:spcPts val="100"/>
              </a:spcBef>
            </a:pPr>
            <a:r>
              <a:rPr lang="fr-FR" sz="4400" b="0" dirty="0">
                <a:latin typeface="Calibri Light"/>
                <a:cs typeface="Calibri Light"/>
              </a:rPr>
              <a:t>Partie 2:</a:t>
            </a:r>
          </a:p>
        </p:txBody>
      </p:sp>
      <p:sp>
        <p:nvSpPr>
          <p:cNvPr id="3" name="object 3"/>
          <p:cNvSpPr txBox="1"/>
          <p:nvPr/>
        </p:nvSpPr>
        <p:spPr>
          <a:xfrm>
            <a:off x="1406777" y="2456179"/>
            <a:ext cx="9395460" cy="848360"/>
          </a:xfrm>
          <a:prstGeom prst="rect">
            <a:avLst/>
          </a:prstGeom>
        </p:spPr>
        <p:txBody>
          <a:bodyPr vert="horz" wrap="square" lIns="0" tIns="12700" rIns="0" bIns="0" rtlCol="0">
            <a:spAutoFit/>
          </a:bodyPr>
          <a:lstStyle/>
          <a:p>
            <a:pPr marL="12700">
              <a:lnSpc>
                <a:spcPct val="100000"/>
              </a:lnSpc>
              <a:spcBef>
                <a:spcPts val="100"/>
              </a:spcBef>
            </a:pPr>
            <a:r>
              <a:rPr lang="fr-FR" sz="5400" dirty="0">
                <a:latin typeface="Calibri"/>
                <a:cs typeface="Calibri"/>
              </a:rPr>
              <a:t>Vaccins anti-</a:t>
            </a:r>
            <a:r>
              <a:rPr lang="fr-FR" sz="5400" dirty="0" err="1">
                <a:latin typeface="Calibri"/>
                <a:cs typeface="Calibri"/>
              </a:rPr>
              <a:t>VPH</a:t>
            </a:r>
            <a:r>
              <a:rPr lang="fr-FR" sz="5400" dirty="0">
                <a:latin typeface="Calibri"/>
                <a:cs typeface="Calibri"/>
              </a:rPr>
              <a:t> et disponibilité auprès de Gavi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8744" y="347415"/>
            <a:ext cx="10234512" cy="1115690"/>
          </a:xfrm>
          <a:prstGeom prst="rect">
            <a:avLst/>
          </a:prstGeom>
        </p:spPr>
        <p:txBody>
          <a:bodyPr vert="horz" wrap="square" lIns="0" tIns="12700" rIns="0" bIns="0" rtlCol="0">
            <a:spAutoFit/>
          </a:bodyPr>
          <a:lstStyle/>
          <a:p>
            <a:pPr marL="40005">
              <a:lnSpc>
                <a:spcPts val="4330"/>
              </a:lnSpc>
              <a:spcBef>
                <a:spcPts val="100"/>
              </a:spcBef>
            </a:pPr>
            <a:r>
              <a:rPr lang="fr-FR" sz="4000"/>
              <a:t>Vaccins anti-VPH préqualifiés par l’OMS financés par Gavi</a:t>
            </a:r>
          </a:p>
          <a:p>
            <a:pPr marL="12700">
              <a:lnSpc>
                <a:spcPts val="4330"/>
              </a:lnSpc>
            </a:pPr>
            <a:endParaRPr sz="4000" dirty="0"/>
          </a:p>
        </p:txBody>
      </p:sp>
      <p:sp>
        <p:nvSpPr>
          <p:cNvPr id="3" name="object 3"/>
          <p:cNvSpPr/>
          <p:nvPr/>
        </p:nvSpPr>
        <p:spPr>
          <a:xfrm>
            <a:off x="3203067" y="4673293"/>
            <a:ext cx="8820150" cy="1310640"/>
          </a:xfrm>
          <a:custGeom>
            <a:avLst/>
            <a:gdLst/>
            <a:ahLst/>
            <a:cxnLst/>
            <a:rect l="l" t="t" r="r" b="b"/>
            <a:pathLst>
              <a:path w="8820150" h="1310639">
                <a:moveTo>
                  <a:pt x="8819641" y="0"/>
                </a:moveTo>
                <a:lnTo>
                  <a:pt x="0" y="0"/>
                </a:lnTo>
                <a:lnTo>
                  <a:pt x="0" y="1310641"/>
                </a:lnTo>
                <a:lnTo>
                  <a:pt x="8819641" y="1310641"/>
                </a:lnTo>
                <a:lnTo>
                  <a:pt x="8819641" y="0"/>
                </a:lnTo>
                <a:close/>
              </a:path>
            </a:pathLst>
          </a:custGeom>
          <a:solidFill>
            <a:srgbClr val="D0CECE"/>
          </a:solidFill>
        </p:spPr>
        <p:txBody>
          <a:bodyPr wrap="square" lIns="0" tIns="0" rIns="0" bIns="0" rtlCol="0"/>
          <a:lstStyle/>
          <a:p>
            <a:endParaRPr/>
          </a:p>
        </p:txBody>
      </p:sp>
      <p:graphicFrame>
        <p:nvGraphicFramePr>
          <p:cNvPr id="4" name="object 4"/>
          <p:cNvGraphicFramePr>
            <a:graphicFrameLocks noGrp="1"/>
          </p:cNvGraphicFramePr>
          <p:nvPr>
            <p:extLst>
              <p:ext uri="{D42A27DB-BD31-4B8C-83A1-F6EECF244321}">
                <p14:modId xmlns:p14="http://schemas.microsoft.com/office/powerpoint/2010/main" val="2222248850"/>
              </p:ext>
            </p:extLst>
          </p:nvPr>
        </p:nvGraphicFramePr>
        <p:xfrm>
          <a:off x="359066" y="1284532"/>
          <a:ext cx="11650978" cy="4715837"/>
        </p:xfrm>
        <a:graphic>
          <a:graphicData uri="http://schemas.openxmlformats.org/drawingml/2006/table">
            <a:tbl>
              <a:tblPr firstRow="1" bandRow="1">
                <a:tableStyleId>{2D5ABB26-0587-4C30-8999-92F81FD0307C}</a:tableStyleId>
              </a:tblPr>
              <a:tblGrid>
                <a:gridCol w="2831465">
                  <a:extLst>
                    <a:ext uri="{9D8B030D-6E8A-4147-A177-3AD203B41FA5}">
                      <a16:colId xmlns:a16="http://schemas.microsoft.com/office/drawing/2014/main" val="20000"/>
                    </a:ext>
                  </a:extLst>
                </a:gridCol>
                <a:gridCol w="3043555">
                  <a:extLst>
                    <a:ext uri="{9D8B030D-6E8A-4147-A177-3AD203B41FA5}">
                      <a16:colId xmlns:a16="http://schemas.microsoft.com/office/drawing/2014/main" val="20001"/>
                    </a:ext>
                  </a:extLst>
                </a:gridCol>
                <a:gridCol w="3043554">
                  <a:extLst>
                    <a:ext uri="{9D8B030D-6E8A-4147-A177-3AD203B41FA5}">
                      <a16:colId xmlns:a16="http://schemas.microsoft.com/office/drawing/2014/main" val="20002"/>
                    </a:ext>
                  </a:extLst>
                </a:gridCol>
                <a:gridCol w="2732404">
                  <a:extLst>
                    <a:ext uri="{9D8B030D-6E8A-4147-A177-3AD203B41FA5}">
                      <a16:colId xmlns:a16="http://schemas.microsoft.com/office/drawing/2014/main" val="20003"/>
                    </a:ext>
                  </a:extLst>
                </a:gridCol>
              </a:tblGrid>
              <a:tr h="580390">
                <a:tc>
                  <a:txBody>
                    <a:bodyPr/>
                    <a:lstStyle/>
                    <a:p>
                      <a:pPr marL="91440">
                        <a:lnSpc>
                          <a:spcPct val="100000"/>
                        </a:lnSpc>
                        <a:spcBef>
                          <a:spcPts val="155"/>
                        </a:spcBef>
                      </a:pPr>
                      <a:r>
                        <a:rPr lang="fr-FR" sz="1800" b="1">
                          <a:solidFill>
                            <a:schemeClr val="tx1"/>
                          </a:solidFill>
                          <a:latin typeface="Calibri"/>
                          <a:cs typeface="Calibri"/>
                        </a:rPr>
                        <a:t>Nom commercial</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1440">
                        <a:lnSpc>
                          <a:spcPct val="100000"/>
                        </a:lnSpc>
                        <a:spcBef>
                          <a:spcPts val="155"/>
                        </a:spcBef>
                      </a:pPr>
                      <a:r>
                        <a:rPr lang="fr-FR" sz="1800" b="1">
                          <a:solidFill>
                            <a:schemeClr val="tx1"/>
                          </a:solidFill>
                          <a:latin typeface="Calibri"/>
                          <a:cs typeface="Calibri"/>
                        </a:rPr>
                        <a:t>Cecolin®</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710">
                        <a:lnSpc>
                          <a:spcPct val="100000"/>
                        </a:lnSpc>
                        <a:spcBef>
                          <a:spcPts val="155"/>
                        </a:spcBef>
                      </a:pPr>
                      <a:r>
                        <a:rPr lang="fr-FR" sz="1800" b="1">
                          <a:solidFill>
                            <a:schemeClr val="tx1"/>
                          </a:solidFill>
                          <a:latin typeface="Calibri"/>
                          <a:cs typeface="Calibri"/>
                        </a:rPr>
                        <a:t>Cervarix</a:t>
                      </a:r>
                      <a:r>
                        <a:rPr lang="fr-FR" sz="1800" b="1" baseline="18518">
                          <a:solidFill>
                            <a:schemeClr val="tx1"/>
                          </a:solidFill>
                          <a:latin typeface="Calibri"/>
                          <a:cs typeface="Calibri"/>
                        </a:rPr>
                        <a:t>TM</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710">
                        <a:lnSpc>
                          <a:spcPct val="100000"/>
                        </a:lnSpc>
                        <a:spcBef>
                          <a:spcPts val="155"/>
                        </a:spcBef>
                      </a:pPr>
                      <a:r>
                        <a:rPr lang="fr-FR" sz="1800" b="1">
                          <a:solidFill>
                            <a:schemeClr val="tx1"/>
                          </a:solidFill>
                          <a:latin typeface="Calibri"/>
                          <a:cs typeface="Calibri"/>
                        </a:rPr>
                        <a:t>Gardasil®</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580389">
                <a:tc>
                  <a:txBody>
                    <a:bodyPr/>
                    <a:lstStyle/>
                    <a:p>
                      <a:pPr marL="91440">
                        <a:lnSpc>
                          <a:spcPct val="100000"/>
                        </a:lnSpc>
                        <a:spcBef>
                          <a:spcPts val="150"/>
                        </a:spcBef>
                      </a:pPr>
                      <a:r>
                        <a:rPr lang="fr-FR" sz="1600">
                          <a:solidFill>
                            <a:schemeClr val="tx1"/>
                          </a:solidFill>
                          <a:latin typeface="Calibri"/>
                          <a:cs typeface="Calibri"/>
                        </a:rPr>
                        <a:t>Valence</a:t>
                      </a:r>
                    </a:p>
                  </a:txBody>
                  <a:tcPr marL="0" marR="0" marT="190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CECE"/>
                    </a:solidFill>
                  </a:tcPr>
                </a:tc>
                <a:tc>
                  <a:txBody>
                    <a:bodyPr/>
                    <a:lstStyle/>
                    <a:p>
                      <a:pPr marL="91440">
                        <a:lnSpc>
                          <a:spcPct val="100000"/>
                        </a:lnSpc>
                        <a:spcBef>
                          <a:spcPts val="150"/>
                        </a:spcBef>
                      </a:pPr>
                      <a:r>
                        <a:rPr lang="fr-FR" sz="1600">
                          <a:solidFill>
                            <a:schemeClr val="tx1"/>
                          </a:solidFill>
                          <a:latin typeface="Calibri"/>
                          <a:cs typeface="Calibri"/>
                        </a:rPr>
                        <a:t>Bivalent</a:t>
                      </a:r>
                    </a:p>
                  </a:txBody>
                  <a:tcPr marL="0" marR="0" marT="190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CECE"/>
                    </a:solidFill>
                  </a:tcPr>
                </a:tc>
                <a:tc>
                  <a:txBody>
                    <a:bodyPr/>
                    <a:lstStyle/>
                    <a:p>
                      <a:pPr marL="92710">
                        <a:lnSpc>
                          <a:spcPct val="100000"/>
                        </a:lnSpc>
                        <a:spcBef>
                          <a:spcPts val="150"/>
                        </a:spcBef>
                      </a:pPr>
                      <a:r>
                        <a:rPr lang="fr-FR" sz="1600">
                          <a:solidFill>
                            <a:schemeClr val="tx1"/>
                          </a:solidFill>
                          <a:latin typeface="Calibri"/>
                          <a:cs typeface="Calibri"/>
                        </a:rPr>
                        <a:t>Bivalent</a:t>
                      </a:r>
                    </a:p>
                  </a:txBody>
                  <a:tcPr marL="0" marR="0" marT="190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CECE"/>
                    </a:solidFill>
                  </a:tcPr>
                </a:tc>
                <a:tc>
                  <a:txBody>
                    <a:bodyPr/>
                    <a:lstStyle/>
                    <a:p>
                      <a:pPr marL="92710">
                        <a:lnSpc>
                          <a:spcPct val="100000"/>
                        </a:lnSpc>
                        <a:spcBef>
                          <a:spcPts val="150"/>
                        </a:spcBef>
                      </a:pPr>
                      <a:r>
                        <a:rPr lang="fr-FR" sz="1600">
                          <a:solidFill>
                            <a:schemeClr val="tx1"/>
                          </a:solidFill>
                          <a:latin typeface="Calibri"/>
                          <a:cs typeface="Calibri"/>
                        </a:rPr>
                        <a:t>Quadrivalent</a:t>
                      </a:r>
                    </a:p>
                  </a:txBody>
                  <a:tcPr marL="0" marR="0" marT="190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CECE"/>
                    </a:solidFill>
                  </a:tcPr>
                </a:tc>
                <a:extLst>
                  <a:ext uri="{0D108BD9-81ED-4DB2-BD59-A6C34878D82A}">
                    <a16:rowId xmlns:a16="http://schemas.microsoft.com/office/drawing/2014/main" val="10001"/>
                  </a:ext>
                </a:extLst>
              </a:tr>
              <a:tr h="580389">
                <a:tc>
                  <a:txBody>
                    <a:bodyPr/>
                    <a:lstStyle/>
                    <a:p>
                      <a:pPr marL="91440">
                        <a:lnSpc>
                          <a:spcPct val="100000"/>
                        </a:lnSpc>
                        <a:spcBef>
                          <a:spcPts val="140"/>
                        </a:spcBef>
                      </a:pPr>
                      <a:r>
                        <a:rPr lang="fr-FR" sz="1600">
                          <a:solidFill>
                            <a:schemeClr val="tx1"/>
                          </a:solidFill>
                          <a:latin typeface="Calibri"/>
                          <a:cs typeface="Calibri"/>
                        </a:rPr>
                        <a:t>Forme</a:t>
                      </a:r>
                    </a:p>
                  </a:txBody>
                  <a:tcPr marL="0" marR="0" marT="177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1440">
                        <a:lnSpc>
                          <a:spcPct val="100000"/>
                        </a:lnSpc>
                        <a:spcBef>
                          <a:spcPts val="140"/>
                        </a:spcBef>
                      </a:pPr>
                      <a:r>
                        <a:rPr lang="fr-FR" sz="1600">
                          <a:solidFill>
                            <a:schemeClr val="tx1"/>
                          </a:solidFill>
                          <a:latin typeface="Calibri"/>
                          <a:cs typeface="Calibri"/>
                        </a:rPr>
                        <a:t>Liquide</a:t>
                      </a:r>
                    </a:p>
                  </a:txBody>
                  <a:tcPr marL="0" marR="0" marT="177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710">
                        <a:lnSpc>
                          <a:spcPct val="100000"/>
                        </a:lnSpc>
                        <a:spcBef>
                          <a:spcPts val="140"/>
                        </a:spcBef>
                      </a:pPr>
                      <a:r>
                        <a:rPr lang="fr-FR" sz="1600">
                          <a:solidFill>
                            <a:schemeClr val="tx1"/>
                          </a:solidFill>
                          <a:latin typeface="Calibri"/>
                          <a:cs typeface="Calibri"/>
                        </a:rPr>
                        <a:t>Liquide</a:t>
                      </a:r>
                    </a:p>
                  </a:txBody>
                  <a:tcPr marL="0" marR="0" marT="177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710">
                        <a:lnSpc>
                          <a:spcPct val="100000"/>
                        </a:lnSpc>
                        <a:spcBef>
                          <a:spcPts val="140"/>
                        </a:spcBef>
                      </a:pPr>
                      <a:r>
                        <a:rPr lang="fr-FR" sz="1600">
                          <a:solidFill>
                            <a:schemeClr val="tx1"/>
                          </a:solidFill>
                          <a:latin typeface="Calibri"/>
                          <a:cs typeface="Calibri"/>
                        </a:rPr>
                        <a:t>Liquide</a:t>
                      </a:r>
                    </a:p>
                  </a:txBody>
                  <a:tcPr marL="0" marR="0" marT="177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580389">
                <a:tc>
                  <a:txBody>
                    <a:bodyPr/>
                    <a:lstStyle/>
                    <a:p>
                      <a:pPr marL="91440">
                        <a:lnSpc>
                          <a:spcPct val="100000"/>
                        </a:lnSpc>
                        <a:spcBef>
                          <a:spcPts val="155"/>
                        </a:spcBef>
                      </a:pPr>
                      <a:r>
                        <a:rPr lang="fr-FR" sz="1600">
                          <a:solidFill>
                            <a:schemeClr val="tx1"/>
                          </a:solidFill>
                          <a:latin typeface="Calibri"/>
                          <a:cs typeface="Calibri"/>
                        </a:rPr>
                        <a:t>Date de la PQ OMS</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CECE"/>
                    </a:solidFill>
                  </a:tcPr>
                </a:tc>
                <a:tc>
                  <a:txBody>
                    <a:bodyPr/>
                    <a:lstStyle/>
                    <a:p>
                      <a:pPr marL="91440">
                        <a:lnSpc>
                          <a:spcPct val="100000"/>
                        </a:lnSpc>
                        <a:spcBef>
                          <a:spcPts val="155"/>
                        </a:spcBef>
                      </a:pPr>
                      <a:r>
                        <a:rPr lang="fr-FR" sz="1600" i="0">
                          <a:solidFill>
                            <a:schemeClr val="tx1"/>
                          </a:solidFill>
                          <a:latin typeface="Calibri"/>
                          <a:cs typeface="Calibri"/>
                        </a:rPr>
                        <a:t>octobre 2021</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CECE"/>
                    </a:solidFill>
                  </a:tcPr>
                </a:tc>
                <a:tc>
                  <a:txBody>
                    <a:bodyPr/>
                    <a:lstStyle/>
                    <a:p>
                      <a:pPr marL="138430">
                        <a:lnSpc>
                          <a:spcPct val="100000"/>
                        </a:lnSpc>
                        <a:spcBef>
                          <a:spcPts val="155"/>
                        </a:spcBef>
                      </a:pPr>
                      <a:r>
                        <a:rPr lang="fr-FR" sz="1600">
                          <a:solidFill>
                            <a:schemeClr val="tx1"/>
                          </a:solidFill>
                          <a:latin typeface="Calibri"/>
                          <a:cs typeface="Calibri"/>
                        </a:rPr>
                        <a:t>juillet 2009</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CECE"/>
                    </a:solidFill>
                  </a:tcPr>
                </a:tc>
                <a:tc>
                  <a:txBody>
                    <a:bodyPr/>
                    <a:lstStyle/>
                    <a:p>
                      <a:pPr marL="92710">
                        <a:lnSpc>
                          <a:spcPct val="100000"/>
                        </a:lnSpc>
                        <a:spcBef>
                          <a:spcPts val="155"/>
                        </a:spcBef>
                      </a:pPr>
                      <a:r>
                        <a:rPr lang="fr-FR" sz="1600">
                          <a:solidFill>
                            <a:schemeClr val="tx1"/>
                          </a:solidFill>
                          <a:latin typeface="Calibri"/>
                          <a:cs typeface="Calibri"/>
                        </a:rPr>
                        <a:t>mai 2009</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CECE"/>
                    </a:solidFill>
                  </a:tcPr>
                </a:tc>
                <a:extLst>
                  <a:ext uri="{0D108BD9-81ED-4DB2-BD59-A6C34878D82A}">
                    <a16:rowId xmlns:a16="http://schemas.microsoft.com/office/drawing/2014/main" val="10003"/>
                  </a:ext>
                </a:extLst>
              </a:tr>
              <a:tr h="524891">
                <a:tc>
                  <a:txBody>
                    <a:bodyPr/>
                    <a:lstStyle/>
                    <a:p>
                      <a:pPr marL="91440">
                        <a:lnSpc>
                          <a:spcPct val="100000"/>
                        </a:lnSpc>
                        <a:spcBef>
                          <a:spcPts val="170"/>
                        </a:spcBef>
                      </a:pPr>
                      <a:r>
                        <a:rPr lang="fr-FR" sz="1600">
                          <a:solidFill>
                            <a:schemeClr val="tx1"/>
                          </a:solidFill>
                          <a:latin typeface="Calibri"/>
                          <a:cs typeface="Calibri"/>
                        </a:rPr>
                        <a:t>Doses dans chaque unité de présentation</a:t>
                      </a: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1440">
                        <a:lnSpc>
                          <a:spcPct val="100000"/>
                        </a:lnSpc>
                        <a:spcBef>
                          <a:spcPts val="170"/>
                        </a:spcBef>
                      </a:pPr>
                      <a:r>
                        <a:rPr lang="fr-FR" sz="1600">
                          <a:solidFill>
                            <a:schemeClr val="tx1"/>
                          </a:solidFill>
                          <a:latin typeface="Calibri"/>
                          <a:cs typeface="Calibri"/>
                        </a:rPr>
                        <a:t>1</a:t>
                      </a: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710">
                        <a:lnSpc>
                          <a:spcPct val="100000"/>
                        </a:lnSpc>
                        <a:spcBef>
                          <a:spcPts val="170"/>
                        </a:spcBef>
                      </a:pPr>
                      <a:r>
                        <a:rPr lang="fr-FR" sz="1600">
                          <a:solidFill>
                            <a:schemeClr val="tx1"/>
                          </a:solidFill>
                          <a:latin typeface="Calibri"/>
                          <a:cs typeface="Calibri"/>
                        </a:rPr>
                        <a:t>2</a:t>
                      </a: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710">
                        <a:lnSpc>
                          <a:spcPct val="100000"/>
                        </a:lnSpc>
                        <a:spcBef>
                          <a:spcPts val="170"/>
                        </a:spcBef>
                      </a:pPr>
                      <a:r>
                        <a:rPr lang="fr-FR" sz="1600">
                          <a:solidFill>
                            <a:schemeClr val="tx1"/>
                          </a:solidFill>
                          <a:latin typeface="Calibri"/>
                          <a:cs typeface="Calibri"/>
                        </a:rPr>
                        <a:t>1</a:t>
                      </a: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558800">
                <a:tc>
                  <a:txBody>
                    <a:bodyPr/>
                    <a:lstStyle/>
                    <a:p>
                      <a:pPr marL="91440">
                        <a:lnSpc>
                          <a:spcPct val="100000"/>
                        </a:lnSpc>
                        <a:spcBef>
                          <a:spcPts val="165"/>
                        </a:spcBef>
                      </a:pPr>
                      <a:r>
                        <a:rPr lang="fr-FR" sz="1600">
                          <a:solidFill>
                            <a:schemeClr val="tx1"/>
                          </a:solidFill>
                          <a:latin typeface="Calibri"/>
                          <a:cs typeface="Calibri"/>
                        </a:rPr>
                        <a:t>Prix par dose (US$)</a:t>
                      </a:r>
                    </a:p>
                  </a:txBody>
                  <a:tcPr marL="0" marR="0" marT="209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1440">
                        <a:lnSpc>
                          <a:spcPct val="100000"/>
                        </a:lnSpc>
                        <a:spcBef>
                          <a:spcPts val="165"/>
                        </a:spcBef>
                      </a:pPr>
                      <a:r>
                        <a:rPr lang="fr-FR" sz="1600">
                          <a:solidFill>
                            <a:schemeClr val="tx1"/>
                          </a:solidFill>
                          <a:latin typeface="Calibri"/>
                          <a:cs typeface="Calibri"/>
                        </a:rPr>
                        <a:t>$2,90</a:t>
                      </a:r>
                    </a:p>
                  </a:txBody>
                  <a:tcPr marL="0" marR="0" marT="209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710">
                        <a:lnSpc>
                          <a:spcPct val="100000"/>
                        </a:lnSpc>
                        <a:spcBef>
                          <a:spcPts val="265"/>
                        </a:spcBef>
                      </a:pPr>
                      <a:r>
                        <a:rPr lang="fr-FR" sz="1600">
                          <a:solidFill>
                            <a:schemeClr val="tx1"/>
                          </a:solidFill>
                          <a:latin typeface="Calibri"/>
                          <a:cs typeface="Calibri"/>
                        </a:rPr>
                        <a:t>$5,18</a:t>
                      </a:r>
                    </a:p>
                  </a:txBody>
                  <a:tcPr marL="0" marR="0" marT="209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710">
                        <a:lnSpc>
                          <a:spcPct val="100000"/>
                        </a:lnSpc>
                        <a:spcBef>
                          <a:spcPts val="165"/>
                        </a:spcBef>
                      </a:pPr>
                      <a:r>
                        <a:rPr lang="fr-FR" sz="1600">
                          <a:solidFill>
                            <a:schemeClr val="tx1"/>
                          </a:solidFill>
                          <a:latin typeface="Calibri"/>
                          <a:cs typeface="Calibri"/>
                        </a:rPr>
                        <a:t>4,50 USD</a:t>
                      </a:r>
                    </a:p>
                  </a:txBody>
                  <a:tcPr marL="0" marR="0" marT="209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r h="1310589">
                <a:tc>
                  <a:txBody>
                    <a:bodyPr/>
                    <a:lstStyle/>
                    <a:p>
                      <a:pPr marL="91440">
                        <a:lnSpc>
                          <a:spcPct val="100000"/>
                        </a:lnSpc>
                        <a:spcBef>
                          <a:spcPts val="155"/>
                        </a:spcBef>
                      </a:pPr>
                      <a:r>
                        <a:rPr lang="fr-FR" sz="1600">
                          <a:solidFill>
                            <a:schemeClr val="tx1"/>
                          </a:solidFill>
                          <a:latin typeface="Calibri"/>
                          <a:cs typeface="Calibri"/>
                        </a:rPr>
                        <a:t>Photo</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CECE"/>
                    </a:solidFill>
                  </a:tcPr>
                </a:tc>
                <a:tc>
                  <a:txBody>
                    <a:bodyPr/>
                    <a:lstStyle/>
                    <a:p>
                      <a:pPr algn="l" rtl="0">
                        <a:lnSpc>
                          <a:spcPct val="100000"/>
                        </a:lnSpc>
                      </a:pPr>
                      <a:endParaRPr sz="1800">
                        <a:solidFill>
                          <a:schemeClr val="tx1"/>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l" rtl="0">
                        <a:lnSpc>
                          <a:spcPct val="100000"/>
                        </a:lnSpc>
                      </a:pPr>
                      <a:endParaRPr sz="1800" dirty="0">
                        <a:solidFill>
                          <a:schemeClr val="tx1"/>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l" rtl="0">
                        <a:lnSpc>
                          <a:spcPct val="100000"/>
                        </a:lnSpc>
                      </a:pPr>
                      <a:endParaRPr sz="1800" dirty="0">
                        <a:solidFill>
                          <a:schemeClr val="tx1"/>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bl>
          </a:graphicData>
        </a:graphic>
      </p:graphicFrame>
      <p:sp>
        <p:nvSpPr>
          <p:cNvPr id="5" name="object 5"/>
          <p:cNvSpPr/>
          <p:nvPr/>
        </p:nvSpPr>
        <p:spPr>
          <a:xfrm>
            <a:off x="9491471" y="4718302"/>
            <a:ext cx="2100072" cy="118567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7046976" y="4791454"/>
            <a:ext cx="1307590" cy="114909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538728" y="4727446"/>
            <a:ext cx="2371344" cy="1225294"/>
          </a:xfrm>
          <a:prstGeom prst="rect">
            <a:avLst/>
          </a:prstGeom>
          <a:blipFill>
            <a:blip r:embed="rId4" cstate="print"/>
            <a:stretch>
              <a:fillRect/>
            </a:stretch>
          </a:blipFill>
        </p:spPr>
        <p:txBody>
          <a:bodyPr wrap="square" lIns="0" tIns="0" rIns="0" bIns="0" rtlCol="0"/>
          <a:lstStyle/>
          <a:p>
            <a:endParaRPr/>
          </a:p>
        </p:txBody>
      </p:sp>
      <p:sp>
        <p:nvSpPr>
          <p:cNvPr id="11" name="TextBox 10">
            <a:extLst>
              <a:ext uri="{FF2B5EF4-FFF2-40B4-BE49-F238E27FC236}">
                <a16:creationId xmlns:a16="http://schemas.microsoft.com/office/drawing/2014/main" id="{8024C40A-99DE-4D05-BBEF-88CF502836E3}"/>
              </a:ext>
            </a:extLst>
          </p:cNvPr>
          <p:cNvSpPr txBox="1"/>
          <p:nvPr/>
        </p:nvSpPr>
        <p:spPr>
          <a:xfrm>
            <a:off x="302121" y="6054522"/>
            <a:ext cx="66675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cs typeface="Calibri"/>
              </a:rPr>
              <a:t>Détails de disponibilité sur la diapositive suivante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485E-6083-4D1B-A088-DFCD1918A971}"/>
              </a:ext>
            </a:extLst>
          </p:cNvPr>
          <p:cNvSpPr>
            <a:spLocks noGrp="1"/>
          </p:cNvSpPr>
          <p:nvPr>
            <p:ph type="title"/>
          </p:nvPr>
        </p:nvSpPr>
        <p:spPr>
          <a:xfrm>
            <a:off x="283464" y="102108"/>
            <a:ext cx="11908536" cy="400110"/>
          </a:xfrm>
        </p:spPr>
        <p:txBody>
          <a:bodyPr/>
          <a:lstStyle/>
          <a:p>
            <a:r>
              <a:rPr lang="fr-FR" sz="2600" dirty="0"/>
              <a:t>Planification sous un scénario de contrainte d’approvisionnement pour Routine &amp; MAC</a:t>
            </a:r>
          </a:p>
        </p:txBody>
      </p:sp>
      <p:graphicFrame>
        <p:nvGraphicFramePr>
          <p:cNvPr id="5" name="Table 4">
            <a:extLst>
              <a:ext uri="{FF2B5EF4-FFF2-40B4-BE49-F238E27FC236}">
                <a16:creationId xmlns:a16="http://schemas.microsoft.com/office/drawing/2014/main" id="{9D5562D7-153C-4AC8-BBC3-7EDF1CA640E4}"/>
              </a:ext>
            </a:extLst>
          </p:cNvPr>
          <p:cNvGraphicFramePr>
            <a:graphicFrameLocks noGrp="1"/>
          </p:cNvGraphicFramePr>
          <p:nvPr>
            <p:extLst>
              <p:ext uri="{D42A27DB-BD31-4B8C-83A1-F6EECF244321}">
                <p14:modId xmlns:p14="http://schemas.microsoft.com/office/powerpoint/2010/main" val="2666594621"/>
              </p:ext>
            </p:extLst>
          </p:nvPr>
        </p:nvGraphicFramePr>
        <p:xfrm>
          <a:off x="1197457" y="1577431"/>
          <a:ext cx="9797085" cy="4388313"/>
        </p:xfrm>
        <a:graphic>
          <a:graphicData uri="http://schemas.openxmlformats.org/drawingml/2006/table">
            <a:tbl>
              <a:tblPr firstRow="1" firstCol="1" bandRow="1">
                <a:tableStyleId>{5C22544A-7EE6-4342-B048-85BDC9FD1C3A}</a:tableStyleId>
              </a:tblPr>
              <a:tblGrid>
                <a:gridCol w="1986417">
                  <a:extLst>
                    <a:ext uri="{9D8B030D-6E8A-4147-A177-3AD203B41FA5}">
                      <a16:colId xmlns:a16="http://schemas.microsoft.com/office/drawing/2014/main" val="1715049046"/>
                    </a:ext>
                  </a:extLst>
                </a:gridCol>
                <a:gridCol w="3905334">
                  <a:extLst>
                    <a:ext uri="{9D8B030D-6E8A-4147-A177-3AD203B41FA5}">
                      <a16:colId xmlns:a16="http://schemas.microsoft.com/office/drawing/2014/main" val="3543665212"/>
                    </a:ext>
                  </a:extLst>
                </a:gridCol>
                <a:gridCol w="3905334">
                  <a:extLst>
                    <a:ext uri="{9D8B030D-6E8A-4147-A177-3AD203B41FA5}">
                      <a16:colId xmlns:a16="http://schemas.microsoft.com/office/drawing/2014/main" val="3780648283"/>
                    </a:ext>
                  </a:extLst>
                </a:gridCol>
              </a:tblGrid>
              <a:tr h="247391">
                <a:tc>
                  <a:txBody>
                    <a:bodyPr/>
                    <a:lstStyle/>
                    <a:p>
                      <a:pPr marL="0" marR="0">
                        <a:spcBef>
                          <a:spcPts val="0"/>
                        </a:spcBef>
                        <a:spcAft>
                          <a:spcPts val="0"/>
                        </a:spcAft>
                      </a:pPr>
                      <a:r>
                        <a:rPr lang="fr-FR" sz="1400">
                          <a:effectLst/>
                        </a:rPr>
                        <a:t> Produit de vaccination </a:t>
                      </a:r>
                    </a:p>
                  </a:txBody>
                  <a:tcPr marL="68580" marR="68580" marT="0" marB="0"/>
                </a:tc>
                <a:tc>
                  <a:txBody>
                    <a:bodyPr/>
                    <a:lstStyle/>
                    <a:p>
                      <a:pPr marL="0" marR="0">
                        <a:spcBef>
                          <a:spcPts val="0"/>
                        </a:spcBef>
                        <a:spcAft>
                          <a:spcPts val="0"/>
                        </a:spcAft>
                      </a:pPr>
                      <a:r>
                        <a:rPr lang="fr-FR" sz="1400">
                          <a:effectLst/>
                        </a:rPr>
                        <a:t>Systématique </a:t>
                      </a:r>
                    </a:p>
                  </a:txBody>
                  <a:tcPr marL="68580" marR="68580" marT="0" marB="0"/>
                </a:tc>
                <a:tc>
                  <a:txBody>
                    <a:bodyPr/>
                    <a:lstStyle/>
                    <a:p>
                      <a:pPr marL="0" marR="0">
                        <a:spcBef>
                          <a:spcPts val="0"/>
                        </a:spcBef>
                        <a:spcAft>
                          <a:spcPts val="0"/>
                        </a:spcAft>
                      </a:pPr>
                      <a:r>
                        <a:rPr lang="fr-FR" sz="1400">
                          <a:effectLst/>
                        </a:rPr>
                        <a:t>Cohorte multiple </a:t>
                      </a:r>
                    </a:p>
                  </a:txBody>
                  <a:tcPr marL="68580" marR="68580" marT="0" marB="0"/>
                </a:tc>
                <a:extLst>
                  <a:ext uri="{0D108BD9-81ED-4DB2-BD59-A6C34878D82A}">
                    <a16:rowId xmlns:a16="http://schemas.microsoft.com/office/drawing/2014/main" val="1668426641"/>
                  </a:ext>
                </a:extLst>
              </a:tr>
              <a:tr h="1375578">
                <a:tc>
                  <a:txBody>
                    <a:bodyPr/>
                    <a:lstStyle/>
                    <a:p>
                      <a:pPr marL="0" marR="0">
                        <a:spcBef>
                          <a:spcPts val="0"/>
                        </a:spcBef>
                        <a:spcAft>
                          <a:spcPts val="0"/>
                        </a:spcAft>
                      </a:pPr>
                      <a:r>
                        <a:rPr lang="fr-FR" sz="1400">
                          <a:effectLst/>
                        </a:rPr>
                        <a:t>Merck - Gardasil (HPV 4) </a:t>
                      </a:r>
                    </a:p>
                  </a:txBody>
                  <a:tcPr marL="68580" marR="68580" marT="0" marB="0"/>
                </a:tc>
                <a:tc>
                  <a:txBody>
                    <a:bodyPr/>
                    <a:lstStyle/>
                    <a:p>
                      <a:pPr marL="0" marR="0">
                        <a:spcBef>
                          <a:spcPts val="0"/>
                        </a:spcBef>
                        <a:spcAft>
                          <a:spcPts val="0"/>
                        </a:spcAft>
                      </a:pPr>
                      <a:r>
                        <a:rPr lang="fr-FR" sz="1400">
                          <a:effectLst/>
                        </a:rPr>
                        <a:t>Augmentation de la disponibilité qui nécessite une planification minutieuse / avancée en 2023, puis une disponibilité accrue en 2024-2025</a:t>
                      </a:r>
                    </a:p>
                  </a:txBody>
                  <a:tcPr marL="68580" marR="68580" marT="0" marB="0"/>
                </a:tc>
                <a:tc>
                  <a:txBody>
                    <a:bodyPr/>
                    <a:lstStyle/>
                    <a:p>
                      <a:pPr marL="0" marR="0">
                        <a:spcBef>
                          <a:spcPts val="0"/>
                        </a:spcBef>
                        <a:spcAft>
                          <a:spcPts val="0"/>
                        </a:spcAft>
                      </a:pPr>
                      <a:r>
                        <a:rPr lang="fr-FR" sz="1400">
                          <a:effectLst/>
                        </a:rPr>
                        <a:t>Le vaccin contre le VPH4 de Merck devrait avoir une disponibilité croissante qui nécessite une planification minutieuse / avancée jusqu’en 2023, puis une disponibilité accrue en 2024-2025.</a:t>
                      </a:r>
                    </a:p>
                  </a:txBody>
                  <a:tcPr marL="68580" marR="68580" marT="0" marB="0"/>
                </a:tc>
                <a:extLst>
                  <a:ext uri="{0D108BD9-81ED-4DB2-BD59-A6C34878D82A}">
                    <a16:rowId xmlns:a16="http://schemas.microsoft.com/office/drawing/2014/main" val="1445168369"/>
                  </a:ext>
                </a:extLst>
              </a:tr>
              <a:tr h="883673">
                <a:tc>
                  <a:txBody>
                    <a:bodyPr/>
                    <a:lstStyle/>
                    <a:p>
                      <a:pPr marL="0" marR="0">
                        <a:spcBef>
                          <a:spcPts val="0"/>
                        </a:spcBef>
                        <a:spcAft>
                          <a:spcPts val="0"/>
                        </a:spcAft>
                      </a:pPr>
                      <a:r>
                        <a:rPr lang="fr-FR" sz="1400">
                          <a:effectLst/>
                        </a:rPr>
                        <a:t>GSK - Cervarix </a:t>
                      </a:r>
                    </a:p>
                    <a:p>
                      <a:pPr marL="0" marR="0">
                        <a:spcBef>
                          <a:spcPts val="0"/>
                        </a:spcBef>
                        <a:spcAft>
                          <a:spcPts val="0"/>
                        </a:spcAft>
                      </a:pPr>
                      <a:r>
                        <a:rPr lang="fr-FR" sz="1400">
                          <a:effectLst/>
                        </a:rPr>
                        <a:t>(HPV 2) </a:t>
                      </a:r>
                    </a:p>
                  </a:txBody>
                  <a:tcPr marL="68580" marR="68580" marT="0" marB="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a:effectLst/>
                        </a:rPr>
                        <a:t>Disponibilité accrue à partir de 2023</a:t>
                      </a:r>
                    </a:p>
                    <a:p>
                      <a:pPr marL="0" marR="0" algn="l" rtl="0">
                        <a:spcBef>
                          <a:spcPts val="0"/>
                        </a:spcBef>
                        <a:spcAft>
                          <a:spcPts val="0"/>
                        </a:spcAft>
                      </a:pPr>
                      <a:endParaRPr lang="en-GB" sz="1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fr-FR" sz="1400">
                          <a:effectLst/>
                        </a:rPr>
                        <a:t>Disponibilité accrue à partir de 2023</a:t>
                      </a:r>
                    </a:p>
                  </a:txBody>
                  <a:tcPr marL="68580" marR="68580" marT="0" marB="0"/>
                </a:tc>
                <a:extLst>
                  <a:ext uri="{0D108BD9-81ED-4DB2-BD59-A6C34878D82A}">
                    <a16:rowId xmlns:a16="http://schemas.microsoft.com/office/drawing/2014/main" val="3651653102"/>
                  </a:ext>
                </a:extLst>
              </a:tr>
              <a:tr h="1881671">
                <a:tc>
                  <a:txBody>
                    <a:bodyPr/>
                    <a:lstStyle/>
                    <a:p>
                      <a:pPr marL="0" marR="0">
                        <a:spcBef>
                          <a:spcPts val="0"/>
                        </a:spcBef>
                        <a:spcAft>
                          <a:spcPts val="0"/>
                        </a:spcAft>
                      </a:pPr>
                      <a:r>
                        <a:rPr lang="fr-FR" sz="1400" dirty="0" err="1">
                          <a:effectLst/>
                        </a:rPr>
                        <a:t>Innovax</a:t>
                      </a:r>
                      <a:r>
                        <a:rPr lang="fr-FR" sz="1400" dirty="0">
                          <a:effectLst/>
                        </a:rPr>
                        <a:t> – </a:t>
                      </a:r>
                      <a:r>
                        <a:rPr lang="fr-FR" sz="1400" dirty="0" err="1">
                          <a:effectLst/>
                        </a:rPr>
                        <a:t>Cecolin</a:t>
                      </a:r>
                      <a:r>
                        <a:rPr lang="fr-FR" sz="1400" dirty="0">
                          <a:effectLst/>
                        </a:rPr>
                        <a:t> (</a:t>
                      </a:r>
                      <a:r>
                        <a:rPr lang="fr-FR" sz="1400" dirty="0" err="1">
                          <a:effectLst/>
                        </a:rPr>
                        <a:t>HPV</a:t>
                      </a:r>
                      <a:r>
                        <a:rPr lang="fr-FR" sz="1400" dirty="0">
                          <a:effectLst/>
                        </a:rPr>
                        <a:t> 2) </a:t>
                      </a:r>
                    </a:p>
                  </a:txBody>
                  <a:tcPr marL="68580" marR="68580" marT="0" marB="0"/>
                </a:tc>
                <a:tc>
                  <a:txBody>
                    <a:bodyPr/>
                    <a:lstStyle/>
                    <a:p>
                      <a:pPr marL="0" marR="0">
                        <a:spcBef>
                          <a:spcPts val="0"/>
                        </a:spcBef>
                        <a:spcAft>
                          <a:spcPts val="800"/>
                        </a:spcAft>
                      </a:pPr>
                      <a:r>
                        <a:rPr lang="fr-FR" sz="1400" strike="noStrike">
                          <a:effectLst/>
                        </a:rPr>
                        <a:t>Approvisionnement disponible à partir de 2022</a:t>
                      </a:r>
                    </a:p>
                    <a:p>
                      <a:pPr marL="0" marR="0">
                        <a:spcBef>
                          <a:spcPts val="0"/>
                        </a:spcBef>
                        <a:spcAft>
                          <a:spcPts val="800"/>
                        </a:spcAft>
                      </a:pPr>
                      <a:r>
                        <a:rPr lang="fr-FR" sz="1400">
                          <a:effectLst/>
                        </a:rPr>
                        <a:t> </a:t>
                      </a:r>
                    </a:p>
                  </a:txBody>
                  <a:tcPr marL="68580" marR="68580" marT="0" marB="0"/>
                </a:tc>
                <a:tc>
                  <a:txBody>
                    <a:bodyPr/>
                    <a:lstStyle/>
                    <a:p>
                      <a:pPr marL="0" marR="0">
                        <a:spcBef>
                          <a:spcPts val="0"/>
                        </a:spcBef>
                        <a:spcAft>
                          <a:spcPts val="800"/>
                        </a:spcAft>
                      </a:pPr>
                      <a:r>
                        <a:rPr lang="fr-FR" sz="1400" strike="noStrike" dirty="0">
                          <a:effectLst/>
                        </a:rPr>
                        <a:t>Approvisionnement disponible à partir de 2022</a:t>
                      </a:r>
                    </a:p>
                    <a:p>
                      <a:pPr marL="0" marR="0">
                        <a:spcBef>
                          <a:spcPts val="0"/>
                        </a:spcBef>
                        <a:spcAft>
                          <a:spcPts val="800"/>
                        </a:spcAft>
                      </a:pPr>
                      <a:r>
                        <a:rPr lang="fr-FR" sz="1400" dirty="0">
                          <a:effectLst/>
                        </a:rPr>
                        <a:t> </a:t>
                      </a:r>
                    </a:p>
                  </a:txBody>
                  <a:tcPr marL="68580" marR="68580" marT="0" marB="0"/>
                </a:tc>
                <a:extLst>
                  <a:ext uri="{0D108BD9-81ED-4DB2-BD59-A6C34878D82A}">
                    <a16:rowId xmlns:a16="http://schemas.microsoft.com/office/drawing/2014/main" val="1284238150"/>
                  </a:ext>
                </a:extLst>
              </a:tr>
            </a:tbl>
          </a:graphicData>
        </a:graphic>
      </p:graphicFrame>
      <p:sp>
        <p:nvSpPr>
          <p:cNvPr id="7" name="TextBox 6">
            <a:extLst>
              <a:ext uri="{FF2B5EF4-FFF2-40B4-BE49-F238E27FC236}">
                <a16:creationId xmlns:a16="http://schemas.microsoft.com/office/drawing/2014/main" id="{41571683-7259-423F-9A47-3232C3DE52A1}"/>
              </a:ext>
            </a:extLst>
          </p:cNvPr>
          <p:cNvSpPr txBox="1"/>
          <p:nvPr/>
        </p:nvSpPr>
        <p:spPr>
          <a:xfrm>
            <a:off x="3825240" y="855158"/>
            <a:ext cx="6232042" cy="369332"/>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gn="ctr"/>
            <a:r>
              <a:rPr lang="fr-FR" dirty="0"/>
              <a:t>La </a:t>
            </a:r>
            <a:r>
              <a:rPr lang="fr-FR" dirty="0">
                <a:solidFill>
                  <a:schemeClr val="tx2"/>
                </a:solidFill>
                <a:latin typeface="Arial"/>
                <a:cs typeface="Arial"/>
              </a:rPr>
              <a:t>disponibilité de</a:t>
            </a:r>
            <a:r>
              <a:rPr lang="fr-FR" dirty="0"/>
              <a:t> l’offre devrait s’améliorer après ∼</a:t>
            </a:r>
            <a:r>
              <a:rPr lang="fr-FR" dirty="0">
                <a:solidFill>
                  <a:schemeClr val="tx2"/>
                </a:solidFill>
                <a:latin typeface="Arial"/>
                <a:cs typeface="Arial"/>
              </a:rPr>
              <a:t>2024</a:t>
            </a:r>
          </a:p>
        </p:txBody>
      </p:sp>
      <p:sp>
        <p:nvSpPr>
          <p:cNvPr id="9" name="TextBox 8">
            <a:extLst>
              <a:ext uri="{FF2B5EF4-FFF2-40B4-BE49-F238E27FC236}">
                <a16:creationId xmlns:a16="http://schemas.microsoft.com/office/drawing/2014/main" id="{B81BFB10-A1B3-4220-8840-674605B87C56}"/>
              </a:ext>
            </a:extLst>
          </p:cNvPr>
          <p:cNvSpPr txBox="1"/>
          <p:nvPr/>
        </p:nvSpPr>
        <p:spPr>
          <a:xfrm>
            <a:off x="1066800" y="6217136"/>
            <a:ext cx="12344400" cy="523220"/>
          </a:xfrm>
          <a:prstGeom prst="rect">
            <a:avLst/>
          </a:prstGeom>
          <a:noFill/>
        </p:spPr>
        <p:txBody>
          <a:bodyPr wrap="square">
            <a:spAutoFit/>
          </a:bodyPr>
          <a:lstStyle/>
          <a:p>
            <a:pPr marL="0" marR="0">
              <a:spcBef>
                <a:spcPts val="0"/>
              </a:spcBef>
              <a:spcAft>
                <a:spcPts val="0"/>
              </a:spcAft>
            </a:pPr>
            <a:r>
              <a:rPr lang="fr-FR" sz="1400" i="1" dirty="0">
                <a:solidFill>
                  <a:srgbClr val="000000"/>
                </a:solidFill>
                <a:effectLst/>
                <a:latin typeface="Arial" panose="020B0604020202020204" pitchFamily="34" charset="0"/>
                <a:ea typeface="Calibri" panose="020F0502020204030204" pitchFamily="34" charset="0"/>
              </a:rPr>
              <a:t>*Il s’agit d’échéanciers provisoires fondés sur les critères de priorisation énoncés ci-dessus.</a:t>
            </a:r>
          </a:p>
          <a:p>
            <a:pPr marL="0" marR="0">
              <a:spcBef>
                <a:spcPts val="0"/>
              </a:spcBef>
              <a:spcAft>
                <a:spcPts val="0"/>
              </a:spcAft>
            </a:pPr>
            <a:r>
              <a:rPr lang="fr-FR" sz="1400" i="1" dirty="0">
                <a:solidFill>
                  <a:srgbClr val="000000"/>
                </a:solidFill>
                <a:effectLst/>
                <a:latin typeface="Arial" panose="020B0604020202020204" pitchFamily="34" charset="0"/>
                <a:ea typeface="Calibri" panose="020F0502020204030204" pitchFamily="34" charset="0"/>
              </a:rPr>
              <a:t> </a:t>
            </a:r>
            <a:r>
              <a:rPr lang="fr-FR" sz="1400" b="1" i="1" dirty="0">
                <a:solidFill>
                  <a:srgbClr val="000000"/>
                </a:solidFill>
                <a:effectLst/>
                <a:highlight>
                  <a:srgbClr val="FF0000"/>
                </a:highlight>
                <a:latin typeface="Arial" panose="020B0604020202020204" pitchFamily="34" charset="0"/>
                <a:ea typeface="Calibri" panose="020F0502020204030204" pitchFamily="34" charset="0"/>
              </a:rPr>
              <a:t>Note</a:t>
            </a:r>
            <a:r>
              <a:rPr lang="fr-FR" sz="1400" i="1" dirty="0">
                <a:solidFill>
                  <a:srgbClr val="000000"/>
                </a:solidFill>
                <a:effectLst/>
                <a:highlight>
                  <a:srgbClr val="FF0000"/>
                </a:highlight>
                <a:latin typeface="Arial" panose="020B0604020202020204" pitchFamily="34" charset="0"/>
                <a:ea typeface="Calibri" panose="020F0502020204030204" pitchFamily="34" charset="0"/>
              </a:rPr>
              <a:t>: </a:t>
            </a:r>
            <a:r>
              <a:rPr lang="fr-FR" sz="1400" i="1" dirty="0">
                <a:solidFill>
                  <a:srgbClr val="C00000"/>
                </a:solidFill>
                <a:effectLst/>
                <a:latin typeface="Arial" panose="020B0604020202020204" pitchFamily="34" charset="0"/>
                <a:ea typeface="Calibri" panose="020F0502020204030204" pitchFamily="34" charset="0"/>
              </a:rPr>
              <a:t>Selon le fabricant, les délais vont de 2,5 à 7 mois entre l'envoi du bon de commande </a:t>
            </a:r>
            <a:r>
              <a:rPr lang="fr-FR" sz="1400" i="1" dirty="0" err="1">
                <a:solidFill>
                  <a:srgbClr val="C00000"/>
                </a:solidFill>
                <a:effectLst/>
                <a:latin typeface="Arial" panose="020B0604020202020204" pitchFamily="34" charset="0"/>
                <a:ea typeface="Calibri" panose="020F0502020204030204" pitchFamily="34" charset="0"/>
              </a:rPr>
              <a:t>àet</a:t>
            </a:r>
            <a:r>
              <a:rPr lang="fr-FR" sz="1400" i="1" dirty="0">
                <a:solidFill>
                  <a:srgbClr val="C00000"/>
                </a:solidFill>
                <a:effectLst/>
                <a:latin typeface="Arial" panose="020B0604020202020204" pitchFamily="34" charset="0"/>
                <a:ea typeface="Calibri" panose="020F0502020204030204" pitchFamily="34" charset="0"/>
              </a:rPr>
              <a:t> la livraison dans le pays. </a:t>
            </a:r>
          </a:p>
        </p:txBody>
      </p:sp>
      <p:pic>
        <p:nvPicPr>
          <p:cNvPr id="6" name="Graphic 5" descr="Warning with solid fill">
            <a:extLst>
              <a:ext uri="{FF2B5EF4-FFF2-40B4-BE49-F238E27FC236}">
                <a16:creationId xmlns:a16="http://schemas.microsoft.com/office/drawing/2014/main" id="{1CC2A497-C621-455E-BD29-EC6E1D87BB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77312" y="678461"/>
            <a:ext cx="643631" cy="643631"/>
          </a:xfrm>
          <a:prstGeom prst="rect">
            <a:avLst/>
          </a:prstGeom>
        </p:spPr>
      </p:pic>
    </p:spTree>
    <p:custDataLst>
      <p:tags r:id="rId1"/>
    </p:custDataLst>
    <p:extLst>
      <p:ext uri="{BB962C8B-B14F-4D97-AF65-F5344CB8AC3E}">
        <p14:creationId xmlns:p14="http://schemas.microsoft.com/office/powerpoint/2010/main" val="3788837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621" y="385571"/>
            <a:ext cx="11621135" cy="695960"/>
          </a:xfrm>
          <a:prstGeom prst="rect">
            <a:avLst/>
          </a:prstGeom>
        </p:spPr>
        <p:txBody>
          <a:bodyPr vert="horz" wrap="square" lIns="0" tIns="12700" rIns="0" bIns="0" rtlCol="0">
            <a:spAutoFit/>
          </a:bodyPr>
          <a:lstStyle/>
          <a:p>
            <a:pPr marL="12700">
              <a:lnSpc>
                <a:spcPct val="100000"/>
              </a:lnSpc>
              <a:spcBef>
                <a:spcPts val="100"/>
              </a:spcBef>
            </a:pPr>
            <a:r>
              <a:rPr lang="fr-FR">
                <a:solidFill>
                  <a:srgbClr val="000000"/>
                </a:solidFill>
              </a:rPr>
              <a:t>Vaccins anti-VPH : implications d’un changement sur les coûts et le cofinancement</a:t>
            </a:r>
          </a:p>
        </p:txBody>
      </p:sp>
      <p:sp>
        <p:nvSpPr>
          <p:cNvPr id="3" name="object 3"/>
          <p:cNvSpPr/>
          <p:nvPr/>
        </p:nvSpPr>
        <p:spPr>
          <a:xfrm>
            <a:off x="9134729" y="2891561"/>
            <a:ext cx="2370455" cy="753110"/>
          </a:xfrm>
          <a:custGeom>
            <a:avLst/>
            <a:gdLst/>
            <a:ahLst/>
            <a:cxnLst/>
            <a:rect l="l" t="t" r="r" b="b"/>
            <a:pathLst>
              <a:path w="2370454" h="753110">
                <a:moveTo>
                  <a:pt x="2369947" y="0"/>
                </a:moveTo>
                <a:lnTo>
                  <a:pt x="0" y="0"/>
                </a:lnTo>
                <a:lnTo>
                  <a:pt x="0" y="752702"/>
                </a:lnTo>
                <a:lnTo>
                  <a:pt x="2369947" y="752702"/>
                </a:lnTo>
                <a:lnTo>
                  <a:pt x="2369947" y="0"/>
                </a:lnTo>
                <a:close/>
              </a:path>
            </a:pathLst>
          </a:custGeom>
          <a:solidFill>
            <a:srgbClr val="CFD4EA"/>
          </a:solidFill>
        </p:spPr>
        <p:txBody>
          <a:bodyPr wrap="square" lIns="0" tIns="0" rIns="0" bIns="0" rtlCol="0"/>
          <a:lstStyle/>
          <a:p>
            <a:endParaRPr/>
          </a:p>
        </p:txBody>
      </p:sp>
      <p:sp>
        <p:nvSpPr>
          <p:cNvPr id="4" name="object 4"/>
          <p:cNvSpPr/>
          <p:nvPr/>
        </p:nvSpPr>
        <p:spPr>
          <a:xfrm>
            <a:off x="9134729" y="3644252"/>
            <a:ext cx="2370455" cy="881380"/>
          </a:xfrm>
          <a:custGeom>
            <a:avLst/>
            <a:gdLst/>
            <a:ahLst/>
            <a:cxnLst/>
            <a:rect l="l" t="t" r="r" b="b"/>
            <a:pathLst>
              <a:path w="2370454" h="881379">
                <a:moveTo>
                  <a:pt x="2369947" y="0"/>
                </a:moveTo>
                <a:lnTo>
                  <a:pt x="0" y="0"/>
                </a:lnTo>
                <a:lnTo>
                  <a:pt x="0" y="880884"/>
                </a:lnTo>
                <a:lnTo>
                  <a:pt x="2369947" y="880884"/>
                </a:lnTo>
                <a:lnTo>
                  <a:pt x="2369947" y="0"/>
                </a:lnTo>
                <a:close/>
              </a:path>
            </a:pathLst>
          </a:custGeom>
          <a:solidFill>
            <a:srgbClr val="E9EBF5"/>
          </a:solidFill>
        </p:spPr>
        <p:txBody>
          <a:bodyPr wrap="square" lIns="0" tIns="0" rIns="0" bIns="0" rtlCol="0"/>
          <a:lstStyle/>
          <a:p>
            <a:endParaRPr/>
          </a:p>
        </p:txBody>
      </p:sp>
      <p:sp>
        <p:nvSpPr>
          <p:cNvPr id="5" name="object 5"/>
          <p:cNvSpPr/>
          <p:nvPr/>
        </p:nvSpPr>
        <p:spPr>
          <a:xfrm>
            <a:off x="9134729" y="4525086"/>
            <a:ext cx="2370455" cy="765175"/>
          </a:xfrm>
          <a:custGeom>
            <a:avLst/>
            <a:gdLst/>
            <a:ahLst/>
            <a:cxnLst/>
            <a:rect l="l" t="t" r="r" b="b"/>
            <a:pathLst>
              <a:path w="2370454" h="765175">
                <a:moveTo>
                  <a:pt x="2369947" y="0"/>
                </a:moveTo>
                <a:lnTo>
                  <a:pt x="0" y="0"/>
                </a:lnTo>
                <a:lnTo>
                  <a:pt x="0" y="764716"/>
                </a:lnTo>
                <a:lnTo>
                  <a:pt x="2369947" y="764716"/>
                </a:lnTo>
                <a:lnTo>
                  <a:pt x="2369947" y="0"/>
                </a:lnTo>
                <a:close/>
              </a:path>
            </a:pathLst>
          </a:custGeom>
          <a:solidFill>
            <a:srgbClr val="CFD4EA"/>
          </a:solidFill>
        </p:spPr>
        <p:txBody>
          <a:bodyPr wrap="square" lIns="0" tIns="0" rIns="0" bIns="0" rtlCol="0"/>
          <a:lstStyle/>
          <a:p>
            <a:endParaRPr/>
          </a:p>
        </p:txBody>
      </p:sp>
      <p:sp>
        <p:nvSpPr>
          <p:cNvPr id="6" name="object 6"/>
          <p:cNvSpPr/>
          <p:nvPr/>
        </p:nvSpPr>
        <p:spPr>
          <a:xfrm>
            <a:off x="9134729" y="5289842"/>
            <a:ext cx="2370455" cy="579120"/>
          </a:xfrm>
          <a:custGeom>
            <a:avLst/>
            <a:gdLst/>
            <a:ahLst/>
            <a:cxnLst/>
            <a:rect l="l" t="t" r="r" b="b"/>
            <a:pathLst>
              <a:path w="2370454" h="579120">
                <a:moveTo>
                  <a:pt x="2369947" y="0"/>
                </a:moveTo>
                <a:lnTo>
                  <a:pt x="0" y="0"/>
                </a:lnTo>
                <a:lnTo>
                  <a:pt x="0" y="579118"/>
                </a:lnTo>
                <a:lnTo>
                  <a:pt x="2369947" y="579118"/>
                </a:lnTo>
                <a:lnTo>
                  <a:pt x="2369947" y="0"/>
                </a:lnTo>
                <a:close/>
              </a:path>
            </a:pathLst>
          </a:custGeom>
          <a:solidFill>
            <a:srgbClr val="E9EBF5"/>
          </a:solidFill>
        </p:spPr>
        <p:txBody>
          <a:bodyPr wrap="square" lIns="0" tIns="0" rIns="0" bIns="0" rtlCol="0"/>
          <a:lstStyle/>
          <a:p>
            <a:endParaRPr/>
          </a:p>
        </p:txBody>
      </p:sp>
      <p:graphicFrame>
        <p:nvGraphicFramePr>
          <p:cNvPr id="7" name="object 7"/>
          <p:cNvGraphicFramePr>
            <a:graphicFrameLocks noGrp="1"/>
          </p:cNvGraphicFramePr>
          <p:nvPr>
            <p:extLst>
              <p:ext uri="{D42A27DB-BD31-4B8C-83A1-F6EECF244321}">
                <p14:modId xmlns:p14="http://schemas.microsoft.com/office/powerpoint/2010/main" val="40466539"/>
              </p:ext>
            </p:extLst>
          </p:nvPr>
        </p:nvGraphicFramePr>
        <p:xfrm>
          <a:off x="619708" y="1900047"/>
          <a:ext cx="10871199" cy="4226977"/>
        </p:xfrm>
        <a:graphic>
          <a:graphicData uri="http://schemas.openxmlformats.org/drawingml/2006/table">
            <a:tbl>
              <a:tblPr firstRow="1" bandRow="1">
                <a:tableStyleId>{2D5ABB26-0587-4C30-8999-92F81FD0307C}</a:tableStyleId>
              </a:tblPr>
              <a:tblGrid>
                <a:gridCol w="2073275">
                  <a:extLst>
                    <a:ext uri="{9D8B030D-6E8A-4147-A177-3AD203B41FA5}">
                      <a16:colId xmlns:a16="http://schemas.microsoft.com/office/drawing/2014/main" val="20000"/>
                    </a:ext>
                  </a:extLst>
                </a:gridCol>
                <a:gridCol w="4217035">
                  <a:extLst>
                    <a:ext uri="{9D8B030D-6E8A-4147-A177-3AD203B41FA5}">
                      <a16:colId xmlns:a16="http://schemas.microsoft.com/office/drawing/2014/main" val="20001"/>
                    </a:ext>
                  </a:extLst>
                </a:gridCol>
                <a:gridCol w="2563166">
                  <a:extLst>
                    <a:ext uri="{9D8B030D-6E8A-4147-A177-3AD203B41FA5}">
                      <a16:colId xmlns:a16="http://schemas.microsoft.com/office/drawing/2014/main" val="20002"/>
                    </a:ext>
                  </a:extLst>
                </a:gridCol>
                <a:gridCol w="2017723">
                  <a:extLst>
                    <a:ext uri="{9D8B030D-6E8A-4147-A177-3AD203B41FA5}">
                      <a16:colId xmlns:a16="http://schemas.microsoft.com/office/drawing/2014/main" val="20003"/>
                    </a:ext>
                  </a:extLst>
                </a:gridCol>
              </a:tblGrid>
              <a:tr h="978788">
                <a:tc>
                  <a:txBody>
                    <a:bodyPr/>
                    <a:lstStyle/>
                    <a:p>
                      <a:pPr marL="387350">
                        <a:lnSpc>
                          <a:spcPct val="100000"/>
                        </a:lnSpc>
                        <a:spcBef>
                          <a:spcPts val="155"/>
                        </a:spcBef>
                      </a:pPr>
                      <a:r>
                        <a:rPr lang="fr-FR" sz="1800" b="1">
                          <a:solidFill>
                            <a:srgbClr val="FFFFFF"/>
                          </a:solidFill>
                          <a:latin typeface="Calibri"/>
                          <a:cs typeface="Calibri"/>
                        </a:rPr>
                        <a:t>Option de changement</a:t>
                      </a:r>
                    </a:p>
                  </a:txBody>
                  <a:tcPr marL="0" marR="0" marT="1968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471C4"/>
                    </a:solidFill>
                  </a:tcPr>
                </a:tc>
                <a:tc>
                  <a:txBody>
                    <a:bodyPr/>
                    <a:lstStyle/>
                    <a:p>
                      <a:pPr marL="1139190" marR="763270" indent="-367030">
                        <a:lnSpc>
                          <a:spcPts val="2090"/>
                        </a:lnSpc>
                        <a:spcBef>
                          <a:spcPts val="284"/>
                        </a:spcBef>
                      </a:pPr>
                      <a:r>
                        <a:rPr lang="fr-FR" sz="1800" b="1">
                          <a:solidFill>
                            <a:srgbClr val="FFFFFF"/>
                          </a:solidFill>
                          <a:latin typeface="Calibri"/>
                          <a:cs typeface="Calibri"/>
                        </a:rPr>
                        <a:t>Principaux changements programmatiques ayant un impact sur les coûts</a:t>
                      </a:r>
                    </a:p>
                  </a:txBody>
                  <a:tcPr marL="0" marR="0" marT="36194"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471C4"/>
                    </a:solidFill>
                  </a:tcPr>
                </a:tc>
                <a:tc gridSpan="2">
                  <a:txBody>
                    <a:bodyPr/>
                    <a:lstStyle/>
                    <a:p>
                      <a:pPr algn="ctr">
                        <a:lnSpc>
                          <a:spcPct val="100000"/>
                        </a:lnSpc>
                        <a:spcBef>
                          <a:spcPts val="155"/>
                        </a:spcBef>
                      </a:pPr>
                      <a:r>
                        <a:rPr lang="fr-FR" sz="1800" b="1">
                          <a:solidFill>
                            <a:srgbClr val="FFFFFF"/>
                          </a:solidFill>
                          <a:latin typeface="Calibri"/>
                          <a:cs typeface="Calibri"/>
                        </a:rPr>
                        <a:t>Facteurs influant sur les coûts financiers directs à long terme</a:t>
                      </a:r>
                    </a:p>
                    <a:p>
                      <a:pPr algn="l" rtl="0">
                        <a:lnSpc>
                          <a:spcPct val="100000"/>
                        </a:lnSpc>
                        <a:spcBef>
                          <a:spcPts val="45"/>
                        </a:spcBef>
                      </a:pPr>
                      <a:endParaRPr sz="1900">
                        <a:latin typeface="Times New Roman"/>
                        <a:cs typeface="Times New Roman"/>
                      </a:endParaRPr>
                    </a:p>
                    <a:p>
                      <a:pPr marL="5080" algn="ctr">
                        <a:lnSpc>
                          <a:spcPct val="100000"/>
                        </a:lnSpc>
                        <a:spcBef>
                          <a:spcPts val="5"/>
                        </a:spcBef>
                        <a:tabLst>
                          <a:tab pos="2465070" algn="l"/>
                        </a:tabLst>
                      </a:pPr>
                      <a:r>
                        <a:rPr lang="fr-FR" sz="1800" b="1" i="1">
                          <a:solidFill>
                            <a:srgbClr val="FFFFFF"/>
                          </a:solidFill>
                          <a:latin typeface="Calibri"/>
                          <a:cs typeface="Calibri"/>
                        </a:rPr>
                        <a:t>Pertes Prix/dose</a:t>
                      </a:r>
                    </a:p>
                  </a:txBody>
                  <a:tcPr marL="0" marR="0" marT="1968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471C4"/>
                    </a:solidFill>
                  </a:tcPr>
                </a:tc>
                <a:tc hMerge="1">
                  <a:txBody>
                    <a:bodyPr/>
                    <a:lstStyle/>
                    <a:p>
                      <a:endParaRPr/>
                    </a:p>
                  </a:txBody>
                  <a:tcPr marL="0" marR="0" marT="0" marB="0"/>
                </a:tc>
                <a:extLst>
                  <a:ext uri="{0D108BD9-81ED-4DB2-BD59-A6C34878D82A}">
                    <a16:rowId xmlns:a16="http://schemas.microsoft.com/office/drawing/2014/main" val="10000"/>
                  </a:ext>
                </a:extLst>
              </a:tr>
              <a:tr h="752728">
                <a:tc>
                  <a:txBody>
                    <a:bodyPr/>
                    <a:lstStyle/>
                    <a:p>
                      <a:pPr marL="91440">
                        <a:lnSpc>
                          <a:spcPct val="100000"/>
                        </a:lnSpc>
                        <a:spcBef>
                          <a:spcPts val="160"/>
                        </a:spcBef>
                      </a:pPr>
                      <a:r>
                        <a:rPr lang="fr-FR" sz="1600" b="1">
                          <a:latin typeface="Calibri"/>
                          <a:cs typeface="Calibri"/>
                        </a:rPr>
                        <a:t>Cervarix &gt; Gardasil</a:t>
                      </a:r>
                    </a:p>
                  </a:txBody>
                  <a:tcPr marL="0" marR="0" marT="2032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FD4EA"/>
                    </a:solidFill>
                  </a:tcPr>
                </a:tc>
                <a:tc>
                  <a:txBody>
                    <a:bodyPr/>
                    <a:lstStyle/>
                    <a:p>
                      <a:pPr marL="378460" indent="-287020">
                        <a:lnSpc>
                          <a:spcPts val="1910"/>
                        </a:lnSpc>
                        <a:spcBef>
                          <a:spcPts val="160"/>
                        </a:spcBef>
                        <a:buFont typeface="Arial"/>
                        <a:buChar char="•"/>
                        <a:tabLst>
                          <a:tab pos="377825" algn="l"/>
                          <a:tab pos="378460" algn="l"/>
                        </a:tabLst>
                      </a:pPr>
                      <a:r>
                        <a:rPr lang="fr-FR" sz="1600">
                          <a:latin typeface="Calibri"/>
                          <a:cs typeface="Calibri"/>
                        </a:rPr>
                        <a:t>Augmentation des capacités frigorifiques requises</a:t>
                      </a:r>
                    </a:p>
                    <a:p>
                      <a:pPr marL="378460" indent="-287020">
                        <a:lnSpc>
                          <a:spcPts val="1910"/>
                        </a:lnSpc>
                        <a:buFont typeface="Arial"/>
                        <a:buChar char="•"/>
                        <a:tabLst>
                          <a:tab pos="377825" algn="l"/>
                          <a:tab pos="378460" algn="l"/>
                        </a:tabLst>
                      </a:pPr>
                      <a:r>
                        <a:rPr lang="fr-FR" sz="1600">
                          <a:latin typeface="Calibri"/>
                          <a:cs typeface="Calibri"/>
                        </a:rPr>
                        <a:t>Perfectionnement</a:t>
                      </a:r>
                    </a:p>
                  </a:txBody>
                  <a:tcPr marL="0" marR="0" marT="2032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FD4EA"/>
                    </a:solidFill>
                  </a:tcPr>
                </a:tc>
                <a:tc>
                  <a:txBody>
                    <a:bodyPr/>
                    <a:lstStyle/>
                    <a:p>
                      <a:pPr marL="92710">
                        <a:lnSpc>
                          <a:spcPct val="100000"/>
                        </a:lnSpc>
                        <a:spcBef>
                          <a:spcPts val="160"/>
                        </a:spcBef>
                      </a:pPr>
                      <a:r>
                        <a:rPr lang="fr-FR" sz="1600">
                          <a:latin typeface="Calibri"/>
                          <a:cs typeface="Calibri"/>
                        </a:rPr>
                        <a:t>Coût lié aux pertes : -5 %</a:t>
                      </a:r>
                    </a:p>
                  </a:txBody>
                  <a:tcPr marL="0" marR="0" marT="2032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FD4EA"/>
                    </a:solidFill>
                  </a:tcPr>
                </a:tc>
                <a:tc>
                  <a:txBody>
                    <a:bodyPr/>
                    <a:lstStyle/>
                    <a:p>
                      <a:pPr algn="l" rtl="0">
                        <a:lnSpc>
                          <a:spcPct val="100000"/>
                        </a:lnSpc>
                      </a:pPr>
                      <a:endParaRPr sz="1900">
                        <a:latin typeface="Times New Roman"/>
                        <a:cs typeface="Times New Roman"/>
                      </a:endParaRPr>
                    </a:p>
                  </a:txBody>
                  <a:tcPr marL="0" marR="0" marT="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tcPr>
                </a:tc>
                <a:extLst>
                  <a:ext uri="{0D108BD9-81ED-4DB2-BD59-A6C34878D82A}">
                    <a16:rowId xmlns:a16="http://schemas.microsoft.com/office/drawing/2014/main" val="10001"/>
                  </a:ext>
                </a:extLst>
              </a:tr>
              <a:tr h="880872">
                <a:tc>
                  <a:txBody>
                    <a:bodyPr/>
                    <a:lstStyle/>
                    <a:p>
                      <a:pPr marL="91440">
                        <a:lnSpc>
                          <a:spcPct val="100000"/>
                        </a:lnSpc>
                        <a:spcBef>
                          <a:spcPts val="160"/>
                        </a:spcBef>
                      </a:pPr>
                      <a:r>
                        <a:rPr lang="fr-FR" sz="1600" b="1">
                          <a:latin typeface="Calibri"/>
                          <a:cs typeface="Calibri"/>
                        </a:rPr>
                        <a:t>Gardasil &gt; Cervarix</a:t>
                      </a:r>
                    </a:p>
                  </a:txBody>
                  <a:tcPr marL="0" marR="0" marT="2032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tc>
                  <a:txBody>
                    <a:bodyPr/>
                    <a:lstStyle/>
                    <a:p>
                      <a:pPr marL="378460" indent="-287020">
                        <a:lnSpc>
                          <a:spcPts val="1910"/>
                        </a:lnSpc>
                        <a:spcBef>
                          <a:spcPts val="160"/>
                        </a:spcBef>
                        <a:buFont typeface="Arial"/>
                        <a:buChar char="•"/>
                        <a:tabLst>
                          <a:tab pos="377825" algn="l"/>
                          <a:tab pos="378460" algn="l"/>
                        </a:tabLst>
                      </a:pPr>
                      <a:r>
                        <a:rPr lang="fr-FR" sz="1600">
                          <a:latin typeface="Calibri"/>
                          <a:cs typeface="Calibri"/>
                        </a:rPr>
                        <a:t>Réduction des capacités frigorifiques requises</a:t>
                      </a:r>
                    </a:p>
                    <a:p>
                      <a:pPr marL="378460" marR="203835" indent="-287020">
                        <a:lnSpc>
                          <a:spcPts val="1900"/>
                        </a:lnSpc>
                        <a:spcBef>
                          <a:spcPts val="70"/>
                        </a:spcBef>
                        <a:buFont typeface="Arial"/>
                        <a:buChar char="•"/>
                        <a:tabLst>
                          <a:tab pos="377825" algn="l"/>
                          <a:tab pos="378460" algn="l"/>
                        </a:tabLst>
                      </a:pPr>
                      <a:r>
                        <a:rPr lang="fr-FR" sz="1600">
                          <a:latin typeface="Calibri"/>
                          <a:cs typeface="Calibri"/>
                        </a:rPr>
                        <a:t>Besoin de perfectionnement accru (flacon de 2 doses, sans agent de conservation) et évaluation du degré de préparation</a:t>
                      </a:r>
                    </a:p>
                  </a:txBody>
                  <a:tcPr marL="0" marR="0" marT="2032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tc>
                  <a:txBody>
                    <a:bodyPr/>
                    <a:lstStyle/>
                    <a:p>
                      <a:pPr marL="92710">
                        <a:lnSpc>
                          <a:spcPct val="100000"/>
                        </a:lnSpc>
                        <a:spcBef>
                          <a:spcPts val="160"/>
                        </a:spcBef>
                      </a:pPr>
                      <a:r>
                        <a:rPr lang="fr-FR" sz="1600">
                          <a:latin typeface="Calibri"/>
                          <a:cs typeface="Calibri"/>
                        </a:rPr>
                        <a:t>Coût lié aux pertes : + 5 %</a:t>
                      </a:r>
                    </a:p>
                  </a:txBody>
                  <a:tcPr marL="0" marR="0" marT="2032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tc>
                  <a:txBody>
                    <a:bodyPr/>
                    <a:lstStyle/>
                    <a:p>
                      <a:pPr algn="l" rtl="0">
                        <a:lnSpc>
                          <a:spcPct val="100000"/>
                        </a:lnSpc>
                      </a:pPr>
                      <a:endParaRPr sz="1900" dirty="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2"/>
                  </a:ext>
                </a:extLst>
              </a:tr>
              <a:tr h="764666">
                <a:tc>
                  <a:txBody>
                    <a:bodyPr/>
                    <a:lstStyle/>
                    <a:p>
                      <a:pPr marL="91440">
                        <a:lnSpc>
                          <a:spcPct val="100000"/>
                        </a:lnSpc>
                        <a:spcBef>
                          <a:spcPts val="160"/>
                        </a:spcBef>
                      </a:pPr>
                      <a:r>
                        <a:rPr lang="fr-FR" sz="1600" b="1">
                          <a:latin typeface="Calibri"/>
                          <a:cs typeface="Calibri"/>
                        </a:rPr>
                        <a:t>Cervarix &gt; Cecolin</a:t>
                      </a:r>
                    </a:p>
                  </a:txBody>
                  <a:tcPr marL="0" marR="0" marT="2032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A"/>
                    </a:solidFill>
                  </a:tcPr>
                </a:tc>
                <a:tc>
                  <a:txBody>
                    <a:bodyPr/>
                    <a:lstStyle/>
                    <a:p>
                      <a:pPr marL="422275" indent="-331470">
                        <a:lnSpc>
                          <a:spcPts val="1910"/>
                        </a:lnSpc>
                        <a:spcBef>
                          <a:spcPts val="160"/>
                        </a:spcBef>
                        <a:buFont typeface="Arial"/>
                        <a:buChar char="•"/>
                        <a:tabLst>
                          <a:tab pos="422275" algn="l"/>
                          <a:tab pos="422909" algn="l"/>
                        </a:tabLst>
                      </a:pPr>
                      <a:r>
                        <a:rPr lang="fr-FR" sz="1600">
                          <a:latin typeface="Calibri"/>
                          <a:cs typeface="Calibri"/>
                        </a:rPr>
                        <a:t>Augmentation des capacités frigorifiques requises</a:t>
                      </a:r>
                    </a:p>
                    <a:p>
                      <a:pPr marL="378460" indent="-287020">
                        <a:lnSpc>
                          <a:spcPts val="1910"/>
                        </a:lnSpc>
                        <a:buFont typeface="Arial"/>
                        <a:buChar char="•"/>
                        <a:tabLst>
                          <a:tab pos="377825" algn="l"/>
                          <a:tab pos="378460" algn="l"/>
                        </a:tabLst>
                      </a:pPr>
                      <a:r>
                        <a:rPr lang="fr-FR" sz="1600">
                          <a:latin typeface="Calibri"/>
                          <a:cs typeface="Calibri"/>
                        </a:rPr>
                        <a:t>Perfectionnement</a:t>
                      </a:r>
                    </a:p>
                  </a:txBody>
                  <a:tcPr marL="0" marR="0" marT="2032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A"/>
                    </a:solidFill>
                  </a:tcPr>
                </a:tc>
                <a:tc>
                  <a:txBody>
                    <a:bodyPr/>
                    <a:lstStyle/>
                    <a:p>
                      <a:pPr marL="138430">
                        <a:lnSpc>
                          <a:spcPct val="100000"/>
                        </a:lnSpc>
                        <a:spcBef>
                          <a:spcPts val="160"/>
                        </a:spcBef>
                      </a:pPr>
                      <a:r>
                        <a:rPr lang="fr-FR" sz="1600">
                          <a:latin typeface="Calibri"/>
                          <a:cs typeface="Calibri"/>
                        </a:rPr>
                        <a:t>Coût lié aux pertes : -5 %</a:t>
                      </a:r>
                    </a:p>
                  </a:txBody>
                  <a:tcPr marL="0" marR="0" marT="2032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A"/>
                    </a:solidFill>
                  </a:tcPr>
                </a:tc>
                <a:tc>
                  <a:txBody>
                    <a:bodyPr/>
                    <a:lstStyle/>
                    <a:p>
                      <a:pPr algn="l" rtl="0">
                        <a:lnSpc>
                          <a:spcPct val="100000"/>
                        </a:lnSpc>
                      </a:pPr>
                      <a:endParaRPr sz="1900" dirty="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3"/>
                  </a:ext>
                </a:extLst>
              </a:tr>
              <a:tr h="579158">
                <a:tc>
                  <a:txBody>
                    <a:bodyPr/>
                    <a:lstStyle/>
                    <a:p>
                      <a:pPr marL="91440">
                        <a:lnSpc>
                          <a:spcPct val="100000"/>
                        </a:lnSpc>
                        <a:spcBef>
                          <a:spcPts val="165"/>
                        </a:spcBef>
                      </a:pPr>
                      <a:r>
                        <a:rPr lang="fr-FR" sz="1600" b="1">
                          <a:latin typeface="Calibri"/>
                          <a:cs typeface="Calibri"/>
                        </a:rPr>
                        <a:t>Gardasil &gt; Cecolin</a:t>
                      </a:r>
                    </a:p>
                  </a:txBody>
                  <a:tcPr marL="0" marR="0" marT="2095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tc>
                  <a:txBody>
                    <a:bodyPr/>
                    <a:lstStyle/>
                    <a:p>
                      <a:pPr marL="378460" indent="-287020">
                        <a:lnSpc>
                          <a:spcPct val="100000"/>
                        </a:lnSpc>
                        <a:spcBef>
                          <a:spcPts val="165"/>
                        </a:spcBef>
                        <a:buFont typeface="Arial"/>
                        <a:buChar char="•"/>
                        <a:tabLst>
                          <a:tab pos="377825" algn="l"/>
                          <a:tab pos="378460" algn="l"/>
                        </a:tabLst>
                      </a:pPr>
                      <a:r>
                        <a:rPr lang="fr-FR" sz="1600">
                          <a:latin typeface="Calibri"/>
                          <a:cs typeface="Calibri"/>
                        </a:rPr>
                        <a:t>Perfectionnement</a:t>
                      </a:r>
                    </a:p>
                  </a:txBody>
                  <a:tcPr marL="0" marR="0" marT="2095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tc>
                  <a:txBody>
                    <a:bodyPr/>
                    <a:lstStyle/>
                    <a:p>
                      <a:pPr marL="229870">
                        <a:lnSpc>
                          <a:spcPct val="100000"/>
                        </a:lnSpc>
                        <a:spcBef>
                          <a:spcPts val="165"/>
                        </a:spcBef>
                      </a:pPr>
                      <a:r>
                        <a:rPr lang="fr-FR" sz="1600">
                          <a:latin typeface="Calibri"/>
                          <a:cs typeface="Calibri"/>
                        </a:rPr>
                        <a:t>Aucun changement</a:t>
                      </a:r>
                    </a:p>
                  </a:txBody>
                  <a:tcPr marL="0" marR="0" marT="2095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tc>
                  <a:txBody>
                    <a:bodyPr/>
                    <a:lstStyle/>
                    <a:p>
                      <a:pPr algn="l" rtl="0">
                        <a:lnSpc>
                          <a:spcPct val="100000"/>
                        </a:lnSpc>
                      </a:pPr>
                      <a:endParaRPr sz="1900" dirty="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4"/>
                  </a:ext>
                </a:extLst>
              </a:tr>
            </a:tbl>
          </a:graphicData>
        </a:graphic>
      </p:graphicFrame>
      <p:sp>
        <p:nvSpPr>
          <p:cNvPr id="8" name="object 8"/>
          <p:cNvSpPr/>
          <p:nvPr/>
        </p:nvSpPr>
        <p:spPr>
          <a:xfrm>
            <a:off x="9579352" y="3038984"/>
            <a:ext cx="787400" cy="427355"/>
          </a:xfrm>
          <a:custGeom>
            <a:avLst/>
            <a:gdLst/>
            <a:ahLst/>
            <a:cxnLst/>
            <a:rect l="l" t="t" r="r" b="b"/>
            <a:pathLst>
              <a:path w="787400" h="427354">
                <a:moveTo>
                  <a:pt x="48040" y="0"/>
                </a:moveTo>
                <a:lnTo>
                  <a:pt x="0" y="118902"/>
                </a:lnTo>
                <a:lnTo>
                  <a:pt x="615552" y="367602"/>
                </a:lnTo>
                <a:lnTo>
                  <a:pt x="591532" y="427054"/>
                </a:lnTo>
                <a:lnTo>
                  <a:pt x="787055" y="367737"/>
                </a:lnTo>
                <a:lnTo>
                  <a:pt x="720734" y="248699"/>
                </a:lnTo>
                <a:lnTo>
                  <a:pt x="663592" y="248699"/>
                </a:lnTo>
                <a:lnTo>
                  <a:pt x="48040" y="0"/>
                </a:lnTo>
                <a:close/>
              </a:path>
              <a:path w="787400" h="427354">
                <a:moveTo>
                  <a:pt x="687612" y="189247"/>
                </a:moveTo>
                <a:lnTo>
                  <a:pt x="663592" y="248699"/>
                </a:lnTo>
                <a:lnTo>
                  <a:pt x="720734" y="248699"/>
                </a:lnTo>
                <a:lnTo>
                  <a:pt x="687612" y="189247"/>
                </a:lnTo>
                <a:close/>
              </a:path>
            </a:pathLst>
          </a:custGeom>
          <a:solidFill>
            <a:srgbClr val="92D050"/>
          </a:solidFill>
        </p:spPr>
        <p:txBody>
          <a:bodyPr wrap="square" lIns="0" tIns="0" rIns="0" bIns="0" rtlCol="0"/>
          <a:lstStyle/>
          <a:p>
            <a:endParaRPr/>
          </a:p>
        </p:txBody>
      </p:sp>
      <p:sp>
        <p:nvSpPr>
          <p:cNvPr id="9" name="object 9"/>
          <p:cNvSpPr/>
          <p:nvPr/>
        </p:nvSpPr>
        <p:spPr>
          <a:xfrm>
            <a:off x="9579352" y="3038984"/>
            <a:ext cx="787400" cy="427355"/>
          </a:xfrm>
          <a:custGeom>
            <a:avLst/>
            <a:gdLst/>
            <a:ahLst/>
            <a:cxnLst/>
            <a:rect l="l" t="t" r="r" b="b"/>
            <a:pathLst>
              <a:path w="787400" h="427354">
                <a:moveTo>
                  <a:pt x="48039" y="0"/>
                </a:moveTo>
                <a:lnTo>
                  <a:pt x="663592" y="248699"/>
                </a:lnTo>
                <a:lnTo>
                  <a:pt x="687612" y="189247"/>
                </a:lnTo>
                <a:lnTo>
                  <a:pt x="787055" y="367737"/>
                </a:lnTo>
                <a:lnTo>
                  <a:pt x="591532" y="427053"/>
                </a:lnTo>
                <a:lnTo>
                  <a:pt x="615552" y="367602"/>
                </a:lnTo>
                <a:lnTo>
                  <a:pt x="0" y="118902"/>
                </a:lnTo>
                <a:lnTo>
                  <a:pt x="48039" y="0"/>
                </a:lnTo>
                <a:close/>
              </a:path>
            </a:pathLst>
          </a:custGeom>
          <a:ln w="25399">
            <a:solidFill>
              <a:srgbClr val="92D050"/>
            </a:solidFill>
          </a:ln>
        </p:spPr>
        <p:txBody>
          <a:bodyPr wrap="square" lIns="0" tIns="0" rIns="0" bIns="0" rtlCol="0"/>
          <a:lstStyle/>
          <a:p>
            <a:endParaRPr/>
          </a:p>
        </p:txBody>
      </p:sp>
      <p:sp>
        <p:nvSpPr>
          <p:cNvPr id="10" name="object 10"/>
          <p:cNvSpPr/>
          <p:nvPr/>
        </p:nvSpPr>
        <p:spPr>
          <a:xfrm>
            <a:off x="9555255" y="3906074"/>
            <a:ext cx="773430" cy="455295"/>
          </a:xfrm>
          <a:custGeom>
            <a:avLst/>
            <a:gdLst/>
            <a:ahLst/>
            <a:cxnLst/>
            <a:rect l="l" t="t" r="r" b="b"/>
            <a:pathLst>
              <a:path w="773429" h="455295">
                <a:moveTo>
                  <a:pt x="574594" y="0"/>
                </a:moveTo>
                <a:lnTo>
                  <a:pt x="601692" y="58112"/>
                </a:lnTo>
                <a:lnTo>
                  <a:pt x="0" y="338687"/>
                </a:lnTo>
                <a:lnTo>
                  <a:pt x="54197" y="454912"/>
                </a:lnTo>
                <a:lnTo>
                  <a:pt x="655890" y="174337"/>
                </a:lnTo>
                <a:lnTo>
                  <a:pt x="711488" y="174337"/>
                </a:lnTo>
                <a:lnTo>
                  <a:pt x="772953" y="49001"/>
                </a:lnTo>
                <a:lnTo>
                  <a:pt x="574594" y="0"/>
                </a:lnTo>
                <a:close/>
              </a:path>
              <a:path w="773429" h="455295">
                <a:moveTo>
                  <a:pt x="711488" y="174337"/>
                </a:moveTo>
                <a:lnTo>
                  <a:pt x="655890" y="174337"/>
                </a:lnTo>
                <a:lnTo>
                  <a:pt x="682989" y="232451"/>
                </a:lnTo>
                <a:lnTo>
                  <a:pt x="711488" y="174337"/>
                </a:lnTo>
                <a:close/>
              </a:path>
            </a:pathLst>
          </a:custGeom>
          <a:solidFill>
            <a:srgbClr val="92D050"/>
          </a:solidFill>
        </p:spPr>
        <p:txBody>
          <a:bodyPr wrap="square" lIns="0" tIns="0" rIns="0" bIns="0" rtlCol="0"/>
          <a:lstStyle/>
          <a:p>
            <a:endParaRPr/>
          </a:p>
        </p:txBody>
      </p:sp>
      <p:sp>
        <p:nvSpPr>
          <p:cNvPr id="11" name="object 11"/>
          <p:cNvSpPr/>
          <p:nvPr/>
        </p:nvSpPr>
        <p:spPr>
          <a:xfrm>
            <a:off x="9555255" y="3906073"/>
            <a:ext cx="773430" cy="455295"/>
          </a:xfrm>
          <a:custGeom>
            <a:avLst/>
            <a:gdLst/>
            <a:ahLst/>
            <a:cxnLst/>
            <a:rect l="l" t="t" r="r" b="b"/>
            <a:pathLst>
              <a:path w="773429" h="455295">
                <a:moveTo>
                  <a:pt x="0" y="338687"/>
                </a:moveTo>
                <a:lnTo>
                  <a:pt x="601693" y="58112"/>
                </a:lnTo>
                <a:lnTo>
                  <a:pt x="574594" y="0"/>
                </a:lnTo>
                <a:lnTo>
                  <a:pt x="772953" y="49002"/>
                </a:lnTo>
                <a:lnTo>
                  <a:pt x="682988" y="232451"/>
                </a:lnTo>
                <a:lnTo>
                  <a:pt x="655890" y="174338"/>
                </a:lnTo>
                <a:lnTo>
                  <a:pt x="54196" y="454912"/>
                </a:lnTo>
                <a:lnTo>
                  <a:pt x="0" y="338687"/>
                </a:lnTo>
                <a:close/>
              </a:path>
            </a:pathLst>
          </a:custGeom>
          <a:ln w="25400">
            <a:solidFill>
              <a:srgbClr val="92D050"/>
            </a:solidFill>
          </a:ln>
        </p:spPr>
        <p:txBody>
          <a:bodyPr wrap="square" lIns="0" tIns="0" rIns="0" bIns="0" rtlCol="0"/>
          <a:lstStyle/>
          <a:p>
            <a:endParaRPr/>
          </a:p>
        </p:txBody>
      </p:sp>
      <p:sp>
        <p:nvSpPr>
          <p:cNvPr id="12" name="object 12"/>
          <p:cNvSpPr/>
          <p:nvPr/>
        </p:nvSpPr>
        <p:spPr>
          <a:xfrm>
            <a:off x="9549743" y="4721524"/>
            <a:ext cx="787400" cy="427355"/>
          </a:xfrm>
          <a:custGeom>
            <a:avLst/>
            <a:gdLst/>
            <a:ahLst/>
            <a:cxnLst/>
            <a:rect l="l" t="t" r="r" b="b"/>
            <a:pathLst>
              <a:path w="787400" h="427354">
                <a:moveTo>
                  <a:pt x="48039" y="0"/>
                </a:moveTo>
                <a:lnTo>
                  <a:pt x="0" y="118902"/>
                </a:lnTo>
                <a:lnTo>
                  <a:pt x="615552" y="367601"/>
                </a:lnTo>
                <a:lnTo>
                  <a:pt x="591531" y="427054"/>
                </a:lnTo>
                <a:lnTo>
                  <a:pt x="787054" y="367737"/>
                </a:lnTo>
                <a:lnTo>
                  <a:pt x="720734" y="248699"/>
                </a:lnTo>
                <a:lnTo>
                  <a:pt x="663591" y="248699"/>
                </a:lnTo>
                <a:lnTo>
                  <a:pt x="48039" y="0"/>
                </a:lnTo>
                <a:close/>
              </a:path>
              <a:path w="787400" h="427354">
                <a:moveTo>
                  <a:pt x="687612" y="189247"/>
                </a:moveTo>
                <a:lnTo>
                  <a:pt x="663591" y="248699"/>
                </a:lnTo>
                <a:lnTo>
                  <a:pt x="720734" y="248699"/>
                </a:lnTo>
                <a:lnTo>
                  <a:pt x="687612" y="189247"/>
                </a:lnTo>
                <a:close/>
              </a:path>
            </a:pathLst>
          </a:custGeom>
          <a:solidFill>
            <a:srgbClr val="92D050"/>
          </a:solidFill>
        </p:spPr>
        <p:txBody>
          <a:bodyPr wrap="square" lIns="0" tIns="0" rIns="0" bIns="0" rtlCol="0"/>
          <a:lstStyle/>
          <a:p>
            <a:endParaRPr/>
          </a:p>
        </p:txBody>
      </p:sp>
      <p:sp>
        <p:nvSpPr>
          <p:cNvPr id="13" name="object 13"/>
          <p:cNvSpPr/>
          <p:nvPr/>
        </p:nvSpPr>
        <p:spPr>
          <a:xfrm>
            <a:off x="9549743" y="4721524"/>
            <a:ext cx="787400" cy="427355"/>
          </a:xfrm>
          <a:custGeom>
            <a:avLst/>
            <a:gdLst/>
            <a:ahLst/>
            <a:cxnLst/>
            <a:rect l="l" t="t" r="r" b="b"/>
            <a:pathLst>
              <a:path w="787400" h="427354">
                <a:moveTo>
                  <a:pt x="48039" y="0"/>
                </a:moveTo>
                <a:lnTo>
                  <a:pt x="663592" y="248699"/>
                </a:lnTo>
                <a:lnTo>
                  <a:pt x="687612" y="189247"/>
                </a:lnTo>
                <a:lnTo>
                  <a:pt x="787055" y="367737"/>
                </a:lnTo>
                <a:lnTo>
                  <a:pt x="591532" y="427053"/>
                </a:lnTo>
                <a:lnTo>
                  <a:pt x="615552" y="367602"/>
                </a:lnTo>
                <a:lnTo>
                  <a:pt x="0" y="118902"/>
                </a:lnTo>
                <a:lnTo>
                  <a:pt x="48039" y="0"/>
                </a:lnTo>
                <a:close/>
              </a:path>
            </a:pathLst>
          </a:custGeom>
          <a:ln w="25399">
            <a:solidFill>
              <a:srgbClr val="92D050"/>
            </a:solidFill>
          </a:ln>
        </p:spPr>
        <p:txBody>
          <a:bodyPr wrap="square" lIns="0" tIns="0" rIns="0" bIns="0" rtlCol="0"/>
          <a:lstStyle/>
          <a:p>
            <a:endParaRPr/>
          </a:p>
        </p:txBody>
      </p:sp>
      <p:sp>
        <p:nvSpPr>
          <p:cNvPr id="14" name="object 14"/>
          <p:cNvSpPr/>
          <p:nvPr/>
        </p:nvSpPr>
        <p:spPr>
          <a:xfrm>
            <a:off x="9549741" y="5386528"/>
            <a:ext cx="787400" cy="427355"/>
          </a:xfrm>
          <a:custGeom>
            <a:avLst/>
            <a:gdLst/>
            <a:ahLst/>
            <a:cxnLst/>
            <a:rect l="l" t="t" r="r" b="b"/>
            <a:pathLst>
              <a:path w="787400" h="427354">
                <a:moveTo>
                  <a:pt x="48040" y="0"/>
                </a:moveTo>
                <a:lnTo>
                  <a:pt x="0" y="118902"/>
                </a:lnTo>
                <a:lnTo>
                  <a:pt x="615552" y="367602"/>
                </a:lnTo>
                <a:lnTo>
                  <a:pt x="591532" y="427054"/>
                </a:lnTo>
                <a:lnTo>
                  <a:pt x="787054" y="367737"/>
                </a:lnTo>
                <a:lnTo>
                  <a:pt x="720734" y="248699"/>
                </a:lnTo>
                <a:lnTo>
                  <a:pt x="663592" y="248699"/>
                </a:lnTo>
                <a:lnTo>
                  <a:pt x="48040" y="0"/>
                </a:lnTo>
                <a:close/>
              </a:path>
              <a:path w="787400" h="427354">
                <a:moveTo>
                  <a:pt x="687612" y="189247"/>
                </a:moveTo>
                <a:lnTo>
                  <a:pt x="663592" y="248699"/>
                </a:lnTo>
                <a:lnTo>
                  <a:pt x="720734" y="248699"/>
                </a:lnTo>
                <a:lnTo>
                  <a:pt x="687612" y="189247"/>
                </a:lnTo>
                <a:close/>
              </a:path>
            </a:pathLst>
          </a:custGeom>
          <a:solidFill>
            <a:srgbClr val="92D050"/>
          </a:solidFill>
        </p:spPr>
        <p:txBody>
          <a:bodyPr wrap="square" lIns="0" tIns="0" rIns="0" bIns="0" rtlCol="0"/>
          <a:lstStyle/>
          <a:p>
            <a:endParaRPr/>
          </a:p>
        </p:txBody>
      </p:sp>
      <p:sp>
        <p:nvSpPr>
          <p:cNvPr id="15" name="object 15"/>
          <p:cNvSpPr/>
          <p:nvPr/>
        </p:nvSpPr>
        <p:spPr>
          <a:xfrm>
            <a:off x="9549741" y="5386528"/>
            <a:ext cx="787400" cy="427355"/>
          </a:xfrm>
          <a:custGeom>
            <a:avLst/>
            <a:gdLst/>
            <a:ahLst/>
            <a:cxnLst/>
            <a:rect l="l" t="t" r="r" b="b"/>
            <a:pathLst>
              <a:path w="787400" h="427354">
                <a:moveTo>
                  <a:pt x="48039" y="0"/>
                </a:moveTo>
                <a:lnTo>
                  <a:pt x="663592" y="248699"/>
                </a:lnTo>
                <a:lnTo>
                  <a:pt x="687612" y="189247"/>
                </a:lnTo>
                <a:lnTo>
                  <a:pt x="787055" y="367737"/>
                </a:lnTo>
                <a:lnTo>
                  <a:pt x="591532" y="427053"/>
                </a:lnTo>
                <a:lnTo>
                  <a:pt x="615552" y="367602"/>
                </a:lnTo>
                <a:lnTo>
                  <a:pt x="0" y="118902"/>
                </a:lnTo>
                <a:lnTo>
                  <a:pt x="48039" y="0"/>
                </a:lnTo>
                <a:close/>
              </a:path>
            </a:pathLst>
          </a:custGeom>
          <a:ln w="25399">
            <a:solidFill>
              <a:srgbClr val="92D050"/>
            </a:solidFill>
          </a:ln>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323590015"/>
              </p:ext>
            </p:extLst>
          </p:nvPr>
        </p:nvGraphicFramePr>
        <p:xfrm>
          <a:off x="265176" y="2020824"/>
          <a:ext cx="11698222" cy="4792153"/>
        </p:xfrm>
        <a:graphic>
          <a:graphicData uri="http://schemas.openxmlformats.org/drawingml/2006/table">
            <a:tbl>
              <a:tblPr firstRow="1" bandRow="1">
                <a:tableStyleId>{2D5ABB26-0587-4C30-8999-92F81FD0307C}</a:tableStyleId>
              </a:tblPr>
              <a:tblGrid>
                <a:gridCol w="1876079">
                  <a:extLst>
                    <a:ext uri="{9D8B030D-6E8A-4147-A177-3AD203B41FA5}">
                      <a16:colId xmlns:a16="http://schemas.microsoft.com/office/drawing/2014/main" val="20000"/>
                    </a:ext>
                  </a:extLst>
                </a:gridCol>
                <a:gridCol w="1761043">
                  <a:extLst>
                    <a:ext uri="{9D8B030D-6E8A-4147-A177-3AD203B41FA5}">
                      <a16:colId xmlns:a16="http://schemas.microsoft.com/office/drawing/2014/main" val="20001"/>
                    </a:ext>
                  </a:extLst>
                </a:gridCol>
                <a:gridCol w="2514369">
                  <a:extLst>
                    <a:ext uri="{9D8B030D-6E8A-4147-A177-3AD203B41FA5}">
                      <a16:colId xmlns:a16="http://schemas.microsoft.com/office/drawing/2014/main" val="20002"/>
                    </a:ext>
                  </a:extLst>
                </a:gridCol>
                <a:gridCol w="5546731">
                  <a:extLst>
                    <a:ext uri="{9D8B030D-6E8A-4147-A177-3AD203B41FA5}">
                      <a16:colId xmlns:a16="http://schemas.microsoft.com/office/drawing/2014/main" val="20003"/>
                    </a:ext>
                  </a:extLst>
                </a:gridCol>
              </a:tblGrid>
              <a:tr h="562979">
                <a:tc>
                  <a:txBody>
                    <a:bodyPr/>
                    <a:lstStyle/>
                    <a:p>
                      <a:pPr marL="332740">
                        <a:lnSpc>
                          <a:spcPct val="100000"/>
                        </a:lnSpc>
                        <a:spcBef>
                          <a:spcPts val="145"/>
                        </a:spcBef>
                      </a:pPr>
                      <a:r>
                        <a:rPr lang="fr-FR" sz="1800" b="1" dirty="0">
                          <a:latin typeface="Calibri"/>
                          <a:cs typeface="Calibri"/>
                        </a:rPr>
                        <a:t>Nom commercial</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A6A6A6"/>
                    </a:solidFill>
                  </a:tcPr>
                </a:tc>
                <a:tc>
                  <a:txBody>
                    <a:bodyPr/>
                    <a:lstStyle/>
                    <a:p>
                      <a:pPr marL="192405">
                        <a:lnSpc>
                          <a:spcPct val="100000"/>
                        </a:lnSpc>
                        <a:spcBef>
                          <a:spcPts val="145"/>
                        </a:spcBef>
                      </a:pPr>
                      <a:r>
                        <a:rPr lang="fr-FR" sz="1800" b="1">
                          <a:latin typeface="Calibri"/>
                          <a:cs typeface="Calibri"/>
                        </a:rPr>
                        <a:t>Fabricant</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A6A6A6"/>
                    </a:solidFill>
                  </a:tcPr>
                </a:tc>
                <a:tc>
                  <a:txBody>
                    <a:bodyPr/>
                    <a:lstStyle/>
                    <a:p>
                      <a:pPr marL="149225">
                        <a:lnSpc>
                          <a:spcPct val="100000"/>
                        </a:lnSpc>
                        <a:spcBef>
                          <a:spcPts val="145"/>
                        </a:spcBef>
                      </a:pPr>
                      <a:r>
                        <a:rPr lang="fr-FR" sz="1800" b="1">
                          <a:latin typeface="Calibri"/>
                          <a:cs typeface="Calibri"/>
                        </a:rPr>
                        <a:t>Durée d’engagement</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A6A6A6"/>
                    </a:solidFill>
                  </a:tcPr>
                </a:tc>
                <a:tc>
                  <a:txBody>
                    <a:bodyPr/>
                    <a:lstStyle/>
                    <a:p>
                      <a:pPr marL="1270" algn="ctr">
                        <a:lnSpc>
                          <a:spcPct val="100000"/>
                        </a:lnSpc>
                        <a:spcBef>
                          <a:spcPts val="145"/>
                        </a:spcBef>
                      </a:pPr>
                      <a:r>
                        <a:rPr lang="fr-FR" sz="1800" b="1">
                          <a:latin typeface="Calibri"/>
                          <a:cs typeface="Calibri"/>
                        </a:rPr>
                        <a:t>Résumé des conditions</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A6A6A6"/>
                    </a:solidFill>
                  </a:tcPr>
                </a:tc>
                <a:extLst>
                  <a:ext uri="{0D108BD9-81ED-4DB2-BD59-A6C34878D82A}">
                    <a16:rowId xmlns:a16="http://schemas.microsoft.com/office/drawing/2014/main" val="10000"/>
                  </a:ext>
                </a:extLst>
              </a:tr>
              <a:tr h="947101">
                <a:tc>
                  <a:txBody>
                    <a:bodyPr/>
                    <a:lstStyle/>
                    <a:p>
                      <a:pPr marL="91440">
                        <a:lnSpc>
                          <a:spcPct val="100000"/>
                        </a:lnSpc>
                        <a:spcBef>
                          <a:spcPts val="190"/>
                        </a:spcBef>
                      </a:pPr>
                      <a:r>
                        <a:rPr lang="fr-FR" sz="1300" b="1" dirty="0" err="1">
                          <a:latin typeface="Calibri"/>
                          <a:cs typeface="Calibri"/>
                        </a:rPr>
                        <a:t>Cervarix</a:t>
                      </a:r>
                      <a:r>
                        <a:rPr lang="fr-FR" sz="1300" b="1" baseline="24691" dirty="0" err="1">
                          <a:latin typeface="Calibri"/>
                          <a:cs typeface="Calibri"/>
                        </a:rPr>
                        <a:t>TM</a:t>
                      </a:r>
                      <a:endParaRPr lang="fr-FR" sz="1300" b="1" baseline="24691" dirty="0">
                        <a:latin typeface="Calibri"/>
                        <a:cs typeface="Calibri"/>
                      </a:endParaRPr>
                    </a:p>
                  </a:txBody>
                  <a:tcPr marL="0" marR="0" marT="241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1440">
                        <a:lnSpc>
                          <a:spcPct val="100000"/>
                        </a:lnSpc>
                        <a:spcBef>
                          <a:spcPts val="190"/>
                        </a:spcBef>
                      </a:pPr>
                      <a:r>
                        <a:rPr lang="fr-FR" sz="1300" dirty="0" err="1">
                          <a:latin typeface="Calibri"/>
                          <a:cs typeface="Calibri"/>
                        </a:rPr>
                        <a:t>GSK</a:t>
                      </a:r>
                      <a:endParaRPr lang="fr-FR" sz="1300" dirty="0">
                        <a:latin typeface="Calibri"/>
                        <a:cs typeface="Calibri"/>
                      </a:endParaRPr>
                    </a:p>
                  </a:txBody>
                  <a:tcPr marL="0" marR="0" marT="241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1440">
                        <a:lnSpc>
                          <a:spcPct val="100000"/>
                        </a:lnSpc>
                        <a:spcBef>
                          <a:spcPts val="190"/>
                        </a:spcBef>
                      </a:pPr>
                      <a:r>
                        <a:rPr lang="fr-FR" sz="1300">
                          <a:latin typeface="Calibri"/>
                          <a:cs typeface="Calibri"/>
                        </a:rPr>
                        <a:t>10 ans * (à confirmer)</a:t>
                      </a:r>
                    </a:p>
                  </a:txBody>
                  <a:tcPr marL="0" marR="0" marT="241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075" marR="2371090">
                        <a:lnSpc>
                          <a:spcPct val="101400"/>
                        </a:lnSpc>
                        <a:spcBef>
                          <a:spcPts val="165"/>
                        </a:spcBef>
                      </a:pPr>
                      <a:r>
                        <a:rPr lang="fr-FR" sz="1300" dirty="0">
                          <a:latin typeface="Calibri"/>
                          <a:cs typeface="Calibri"/>
                        </a:rPr>
                        <a:t>Introduction dans le pays grâce au soutien Gavi**  Le pays utilise déjà un produit </a:t>
                      </a:r>
                      <a:r>
                        <a:rPr lang="fr-FR" sz="1300" dirty="0" err="1">
                          <a:latin typeface="Calibri"/>
                          <a:cs typeface="Calibri"/>
                        </a:rPr>
                        <a:t>GSK</a:t>
                      </a:r>
                      <a:endParaRPr lang="fr-FR" sz="1300" dirty="0">
                        <a:latin typeface="Calibri"/>
                        <a:cs typeface="Calibri"/>
                      </a:endParaRPr>
                    </a:p>
                    <a:p>
                      <a:pPr marL="92075">
                        <a:lnSpc>
                          <a:spcPct val="100000"/>
                        </a:lnSpc>
                      </a:pPr>
                      <a:r>
                        <a:rPr lang="fr-FR" sz="1300" dirty="0">
                          <a:latin typeface="Calibri"/>
                          <a:cs typeface="Calibri"/>
                        </a:rPr>
                        <a:t>Possibilité d’acheter par le biais de l’UNICEF/l’OPS</a:t>
                      </a:r>
                    </a:p>
                    <a:p>
                      <a:pPr marL="92075">
                        <a:lnSpc>
                          <a:spcPct val="100000"/>
                        </a:lnSpc>
                        <a:spcBef>
                          <a:spcPts val="25"/>
                        </a:spcBef>
                      </a:pPr>
                      <a:r>
                        <a:rPr lang="fr-FR" sz="1300" dirty="0">
                          <a:latin typeface="Calibri"/>
                          <a:cs typeface="Calibri"/>
                        </a:rPr>
                        <a:t>Gel des prix (= prix payé au cours de la dernière année du soutien)</a:t>
                      </a:r>
                    </a:p>
                  </a:txBody>
                  <a:tcPr marL="0" marR="0" marT="209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1295545">
                <a:tc>
                  <a:txBody>
                    <a:bodyPr/>
                    <a:lstStyle/>
                    <a:p>
                      <a:pPr marL="91440">
                        <a:lnSpc>
                          <a:spcPct val="100000"/>
                        </a:lnSpc>
                        <a:spcBef>
                          <a:spcPts val="190"/>
                        </a:spcBef>
                      </a:pPr>
                      <a:r>
                        <a:rPr lang="fr-FR" sz="1300" b="1">
                          <a:latin typeface="Calibri"/>
                          <a:cs typeface="Calibri"/>
                        </a:rPr>
                        <a:t>Gardasil</a:t>
                      </a:r>
                      <a:r>
                        <a:rPr lang="fr-FR" sz="1300">
                          <a:latin typeface="Calibri"/>
                          <a:cs typeface="Calibri"/>
                        </a:rPr>
                        <a:t>®</a:t>
                      </a:r>
                    </a:p>
                  </a:txBody>
                  <a:tcPr marL="0" marR="0" marT="241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1440">
                        <a:lnSpc>
                          <a:spcPct val="100000"/>
                        </a:lnSpc>
                        <a:spcBef>
                          <a:spcPts val="190"/>
                        </a:spcBef>
                      </a:pPr>
                      <a:r>
                        <a:rPr lang="fr-FR" sz="1300">
                          <a:latin typeface="Calibri"/>
                          <a:cs typeface="Calibri"/>
                        </a:rPr>
                        <a:t>Merck/MSD</a:t>
                      </a:r>
                    </a:p>
                  </a:txBody>
                  <a:tcPr marL="0" marR="0" marT="241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1440">
                        <a:lnSpc>
                          <a:spcPct val="100000"/>
                        </a:lnSpc>
                        <a:spcBef>
                          <a:spcPts val="190"/>
                        </a:spcBef>
                      </a:pPr>
                      <a:r>
                        <a:rPr lang="fr-FR" sz="1300" dirty="0">
                          <a:latin typeface="Calibri"/>
                          <a:cs typeface="Calibri"/>
                        </a:rPr>
                        <a:t>Jusqu’en 2025 (à confirmer)</a:t>
                      </a:r>
                    </a:p>
                  </a:txBody>
                  <a:tcPr marL="0" marR="0" marT="241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075" marR="365760">
                        <a:lnSpc>
                          <a:spcPct val="99600"/>
                        </a:lnSpc>
                        <a:spcBef>
                          <a:spcPts val="195"/>
                        </a:spcBef>
                      </a:pPr>
                      <a:r>
                        <a:rPr lang="fr-FR" sz="1300" dirty="0">
                          <a:latin typeface="Calibri"/>
                          <a:cs typeface="Calibri"/>
                        </a:rPr>
                        <a:t>Les pays soutenus par Gavi dont le RNB par habitant est ≤ 3 200 US$ in 2013 (Banque mondiale) souhaitant introduire le GARDASIL ou poursuivre un programme de vaccination contre le </a:t>
                      </a:r>
                      <a:r>
                        <a:rPr lang="fr-FR" sz="1300" dirty="0" err="1">
                          <a:latin typeface="Calibri"/>
                          <a:cs typeface="Calibri"/>
                        </a:rPr>
                        <a:t>VPH</a:t>
                      </a:r>
                      <a:r>
                        <a:rPr lang="fr-FR" sz="1300" dirty="0">
                          <a:latin typeface="Calibri"/>
                          <a:cs typeface="Calibri"/>
                        </a:rPr>
                        <a:t> en cours. S'applique uniquement aux pays en phase de transition accélérée ou en capacité d’autofinancement intégral. Pour pouvoir prétendre aux prix de Merck, un achat par le biais de l’UNICEF / l’OPS est requis.</a:t>
                      </a:r>
                    </a:p>
                  </a:txBody>
                  <a:tcPr marL="0" marR="0" marT="2476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921225">
                <a:tc>
                  <a:txBody>
                    <a:bodyPr/>
                    <a:lstStyle/>
                    <a:p>
                      <a:pPr marL="91440" marR="0" lvl="0" indent="0" defTabSz="914400" eaLnBrk="1" fontAlgn="auto" latinLnBrk="0" hangingPunct="1">
                        <a:lnSpc>
                          <a:spcPct val="100000"/>
                        </a:lnSpc>
                        <a:spcBef>
                          <a:spcPts val="190"/>
                        </a:spcBef>
                        <a:spcAft>
                          <a:spcPts val="0"/>
                        </a:spcAft>
                        <a:buClrTx/>
                        <a:buSzTx/>
                        <a:buFontTx/>
                        <a:buNone/>
                        <a:tabLst/>
                        <a:defRPr/>
                      </a:pPr>
                      <a:r>
                        <a:rPr lang="fr-FR" sz="1300" b="1">
                          <a:latin typeface="+mn-lt"/>
                          <a:cs typeface="Calibri"/>
                        </a:rPr>
                        <a:t>Cecolin®</a:t>
                      </a:r>
                    </a:p>
                    <a:p>
                      <a:pPr marL="91440" algn="l" rtl="0">
                        <a:lnSpc>
                          <a:spcPct val="100000"/>
                        </a:lnSpc>
                        <a:spcBef>
                          <a:spcPts val="190"/>
                        </a:spcBef>
                      </a:pPr>
                      <a:endParaRPr sz="1300">
                        <a:latin typeface="Calibri"/>
                        <a:cs typeface="Calibri"/>
                      </a:endParaRPr>
                    </a:p>
                  </a:txBody>
                  <a:tcPr marL="0" marR="0" marT="24130" marB="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marL="91440">
                        <a:lnSpc>
                          <a:spcPct val="100000"/>
                        </a:lnSpc>
                        <a:spcBef>
                          <a:spcPts val="190"/>
                        </a:spcBef>
                      </a:pPr>
                      <a:r>
                        <a:rPr lang="fr-FR" sz="1300">
                          <a:latin typeface="Calibri"/>
                          <a:cs typeface="Calibri"/>
                        </a:rPr>
                        <a:t>Innovax</a:t>
                      </a:r>
                    </a:p>
                  </a:txBody>
                  <a:tcPr marL="0" marR="0" marT="2413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marL="91440">
                        <a:lnSpc>
                          <a:spcPct val="100000"/>
                        </a:lnSpc>
                        <a:spcBef>
                          <a:spcPts val="190"/>
                        </a:spcBef>
                      </a:pPr>
                      <a:r>
                        <a:rPr lang="fr-FR" sz="1300" dirty="0">
                          <a:latin typeface="Calibri"/>
                          <a:cs typeface="Calibri"/>
                        </a:rPr>
                        <a:t>Jusqu’en 2027 (à confirmer)</a:t>
                      </a:r>
                    </a:p>
                  </a:txBody>
                  <a:tcPr marL="0" marR="0" marT="2413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r>
                        <a:rPr lang="fr-FR" sz="1300" dirty="0">
                          <a:solidFill>
                            <a:schemeClr val="tx1"/>
                          </a:solidFill>
                          <a:effectLst/>
                          <a:latin typeface="+mn-lt"/>
                          <a:ea typeface="+mn-ea"/>
                          <a:cs typeface="+mn-cs"/>
                        </a:rPr>
                        <a:t>L'ensemble des 73 pays qui  </a:t>
                      </a:r>
                    </a:p>
                    <a:p>
                      <a:pPr marL="285750" lvl="0" indent="-285750">
                        <a:buFont typeface="Arial" panose="020B0604020202020204" pitchFamily="34" charset="0"/>
                        <a:buChar char="•"/>
                      </a:pPr>
                      <a:r>
                        <a:rPr lang="fr-FR" sz="1300" dirty="0">
                          <a:solidFill>
                            <a:schemeClr val="tx1"/>
                          </a:solidFill>
                          <a:effectLst/>
                          <a:latin typeface="+mn-lt"/>
                          <a:ea typeface="+mn-ea"/>
                          <a:cs typeface="+mn-cs"/>
                        </a:rPr>
                        <a:t>utilisent actuellement </a:t>
                      </a:r>
                      <a:r>
                        <a:rPr lang="fr-FR" sz="1300" dirty="0" err="1">
                          <a:solidFill>
                            <a:schemeClr val="tx1"/>
                          </a:solidFill>
                          <a:effectLst/>
                          <a:latin typeface="+mn-lt"/>
                          <a:ea typeface="+mn-ea"/>
                          <a:cs typeface="+mn-cs"/>
                        </a:rPr>
                        <a:t>Innovax</a:t>
                      </a:r>
                      <a:r>
                        <a:rPr lang="fr-FR" sz="1300" dirty="0">
                          <a:solidFill>
                            <a:schemeClr val="tx1"/>
                          </a:solidFill>
                          <a:effectLst/>
                          <a:latin typeface="+mn-lt"/>
                          <a:ea typeface="+mn-ea"/>
                          <a:cs typeface="+mn-cs"/>
                        </a:rPr>
                        <a:t> </a:t>
                      </a:r>
                      <a:r>
                        <a:rPr lang="fr-FR" sz="1300" dirty="0" err="1">
                          <a:solidFill>
                            <a:schemeClr val="tx1"/>
                          </a:solidFill>
                          <a:effectLst/>
                          <a:latin typeface="+mn-lt"/>
                          <a:ea typeface="+mn-ea"/>
                          <a:cs typeface="+mn-cs"/>
                        </a:rPr>
                        <a:t>HVP</a:t>
                      </a:r>
                      <a:r>
                        <a:rPr lang="fr-FR" sz="1300" dirty="0">
                          <a:solidFill>
                            <a:schemeClr val="tx1"/>
                          </a:solidFill>
                          <a:effectLst/>
                          <a:latin typeface="+mn-lt"/>
                          <a:ea typeface="+mn-ea"/>
                          <a:cs typeface="+mn-cs"/>
                        </a:rPr>
                        <a:t> ou un autre vaccin anti-</a:t>
                      </a:r>
                      <a:r>
                        <a:rPr lang="fr-FR" sz="1300" dirty="0" err="1">
                          <a:solidFill>
                            <a:schemeClr val="tx1"/>
                          </a:solidFill>
                          <a:effectLst/>
                          <a:latin typeface="+mn-lt"/>
                          <a:ea typeface="+mn-ea"/>
                          <a:cs typeface="+mn-cs"/>
                        </a:rPr>
                        <a:t>VPH</a:t>
                      </a:r>
                      <a:endParaRPr lang="fr-FR" sz="1300" dirty="0">
                        <a:solidFill>
                          <a:schemeClr val="tx1"/>
                        </a:solidFill>
                        <a:effectLst/>
                        <a:latin typeface="+mn-lt"/>
                        <a:ea typeface="+mn-ea"/>
                        <a:cs typeface="+mn-cs"/>
                      </a:endParaRPr>
                    </a:p>
                    <a:p>
                      <a:pPr marL="285750" lvl="0" indent="-285750">
                        <a:buFont typeface="Arial" panose="020B0604020202020204" pitchFamily="34" charset="0"/>
                        <a:buChar char="•"/>
                      </a:pPr>
                      <a:r>
                        <a:rPr lang="fr-FR" sz="1300" dirty="0">
                          <a:solidFill>
                            <a:schemeClr val="tx1"/>
                          </a:solidFill>
                          <a:effectLst/>
                          <a:latin typeface="+mn-lt"/>
                          <a:ea typeface="+mn-ea"/>
                          <a:cs typeface="+mn-cs"/>
                        </a:rPr>
                        <a:t>désirent introduire </a:t>
                      </a:r>
                      <a:r>
                        <a:rPr lang="fr-FR" sz="1300" dirty="0" err="1">
                          <a:solidFill>
                            <a:schemeClr val="tx1"/>
                          </a:solidFill>
                          <a:effectLst/>
                          <a:latin typeface="+mn-lt"/>
                          <a:ea typeface="+mn-ea"/>
                          <a:cs typeface="+mn-cs"/>
                        </a:rPr>
                        <a:t>Innovax</a:t>
                      </a:r>
                      <a:r>
                        <a:rPr lang="fr-FR" sz="1300" dirty="0">
                          <a:solidFill>
                            <a:schemeClr val="tx1"/>
                          </a:solidFill>
                          <a:effectLst/>
                          <a:latin typeface="+mn-lt"/>
                          <a:ea typeface="+mn-ea"/>
                          <a:cs typeface="+mn-cs"/>
                        </a:rPr>
                        <a:t> </a:t>
                      </a:r>
                      <a:r>
                        <a:rPr lang="fr-FR" sz="1300" dirty="0" err="1">
                          <a:solidFill>
                            <a:schemeClr val="tx1"/>
                          </a:solidFill>
                          <a:effectLst/>
                          <a:latin typeface="+mn-lt"/>
                          <a:ea typeface="+mn-ea"/>
                          <a:cs typeface="+mn-cs"/>
                        </a:rPr>
                        <a:t>HPV</a:t>
                      </a:r>
                      <a:r>
                        <a:rPr lang="fr-FR" sz="1300" dirty="0">
                          <a:solidFill>
                            <a:schemeClr val="tx1"/>
                          </a:solidFill>
                          <a:effectLst/>
                          <a:latin typeface="+mn-lt"/>
                          <a:ea typeface="+mn-ea"/>
                          <a:cs typeface="+mn-cs"/>
                        </a:rPr>
                        <a:t>  </a:t>
                      </a:r>
                    </a:p>
                    <a:p>
                      <a:pPr marL="285750" lvl="0" indent="-285750">
                        <a:buFont typeface="Arial" panose="020B0604020202020204" pitchFamily="34" charset="0"/>
                        <a:buChar char="•"/>
                      </a:pPr>
                      <a:r>
                        <a:rPr lang="fr-FR" sz="1300" dirty="0">
                          <a:solidFill>
                            <a:schemeClr val="tx1"/>
                          </a:solidFill>
                          <a:effectLst/>
                          <a:latin typeface="+mn-lt"/>
                          <a:ea typeface="+mn-ea"/>
                          <a:cs typeface="+mn-cs"/>
                        </a:rPr>
                        <a:t>achèteront par les gouvernements nationaux ou infranationaux à l'UNICEF pour des programmes de vaccination à parrainage public dans le pays</a:t>
                      </a:r>
                    </a:p>
                  </a:txBody>
                  <a:tcPr marL="0" marR="0" marT="24765"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a:solidFill>
                        <a:srgbClr val="000000"/>
                      </a:solidFill>
                      <a:prstDash val="solid"/>
                    </a:lnB>
                  </a:tcPr>
                </a:tc>
                <a:extLst>
                  <a:ext uri="{0D108BD9-81ED-4DB2-BD59-A6C34878D82A}">
                    <a16:rowId xmlns:a16="http://schemas.microsoft.com/office/drawing/2014/main" val="1150177346"/>
                  </a:ext>
                </a:extLst>
              </a:tr>
              <a:tr h="967087">
                <a:tc gridSpan="4">
                  <a:txBody>
                    <a:bodyPr/>
                    <a:lstStyle/>
                    <a:p>
                      <a:pPr marL="91440" marR="579120">
                        <a:lnSpc>
                          <a:spcPct val="101400"/>
                        </a:lnSpc>
                        <a:spcBef>
                          <a:spcPts val="165"/>
                        </a:spcBef>
                      </a:pPr>
                      <a:r>
                        <a:rPr lang="fr-FR" sz="1400" dirty="0">
                          <a:latin typeface="Calibri"/>
                          <a:cs typeface="Calibri"/>
                        </a:rPr>
                        <a:t>Note: Ces engagements sont pris par les fabricants en faveur des pays et ne peuvent être garantis par Gavi; la décision finale revient à chaque fabricant. Les gouvernements sont invités à contacter directement les fabricants afin de confirmer le prix du produit choisi.  </a:t>
                      </a:r>
                      <a:r>
                        <a:rPr lang="fr-FR" sz="1400" dirty="0"/>
                        <a:t>Pour de plus amples informations, veuillez consulter la page </a:t>
                      </a:r>
                      <a:r>
                        <a:rPr lang="fr-FR" sz="1400" u="sng" dirty="0">
                          <a:solidFill>
                            <a:srgbClr val="0000FF"/>
                          </a:solidFill>
                          <a:uFill>
                            <a:solidFill>
                              <a:srgbClr val="0000FF"/>
                            </a:solidFill>
                          </a:uFill>
                          <a:latin typeface="+mn-lt"/>
                          <a:cs typeface="Calibri"/>
                          <a:hlinkClick r:id="rId2"/>
                        </a:rPr>
                        <a:t>https://www.gavi.org/sites/default/files/document/supply-procurement/vaccine-price-commitments-from-manufacturers.pdf</a:t>
                      </a:r>
                      <a:r>
                        <a:rPr lang="fr-FR" sz="1400" u="sng" dirty="0">
                          <a:solidFill>
                            <a:srgbClr val="0000FF"/>
                          </a:solidFill>
                          <a:uFill>
                            <a:solidFill>
                              <a:srgbClr val="0000FF"/>
                            </a:solidFill>
                          </a:uFill>
                          <a:latin typeface="+mn-lt"/>
                          <a:cs typeface="Calibri"/>
                        </a:rPr>
                        <a:t> </a:t>
                      </a:r>
                    </a:p>
                  </a:txBody>
                  <a:tcPr marL="0" marR="0" marT="209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
        <p:nvSpPr>
          <p:cNvPr id="3" name="object 3"/>
          <p:cNvSpPr txBox="1"/>
          <p:nvPr/>
        </p:nvSpPr>
        <p:spPr>
          <a:xfrm>
            <a:off x="795528" y="6502053"/>
            <a:ext cx="11261269" cy="206467"/>
          </a:xfrm>
          <a:prstGeom prst="rect">
            <a:avLst/>
          </a:prstGeom>
        </p:spPr>
        <p:txBody>
          <a:bodyPr vert="horz" wrap="square" lIns="0" tIns="21590" rIns="0" bIns="0" rtlCol="0">
            <a:spAutoFit/>
          </a:bodyPr>
          <a:lstStyle/>
          <a:p>
            <a:pPr marL="12700">
              <a:lnSpc>
                <a:spcPct val="100000"/>
              </a:lnSpc>
              <a:spcBef>
                <a:spcPts val="170"/>
              </a:spcBef>
            </a:pPr>
            <a:r>
              <a:rPr lang="fr-FR" sz="1200" dirty="0">
                <a:latin typeface="Calibri"/>
                <a:cs typeface="Calibri"/>
              </a:rPr>
              <a:t>* À compter de la date de transition jusqu’à l’autofinancement intégral, lorsque le pays ne reçoit plus aucun soutien de Gavi ** Soutien Gavi = cofinancement du pays et de Gavi</a:t>
            </a:r>
          </a:p>
        </p:txBody>
      </p:sp>
      <p:sp>
        <p:nvSpPr>
          <p:cNvPr id="4" name="object 4"/>
          <p:cNvSpPr txBox="1">
            <a:spLocks noGrp="1"/>
          </p:cNvSpPr>
          <p:nvPr>
            <p:ph type="title"/>
          </p:nvPr>
        </p:nvSpPr>
        <p:spPr>
          <a:xfrm>
            <a:off x="228600" y="0"/>
            <a:ext cx="11828197" cy="1969385"/>
          </a:xfrm>
          <a:prstGeom prst="rect">
            <a:avLst/>
          </a:prstGeom>
        </p:spPr>
        <p:txBody>
          <a:bodyPr vert="horz" wrap="square" lIns="0" tIns="83820" rIns="0" bIns="0" rtlCol="0">
            <a:spAutoFit/>
          </a:bodyPr>
          <a:lstStyle/>
          <a:p>
            <a:pPr marR="5080" algn="ctr">
              <a:lnSpc>
                <a:spcPts val="4800"/>
              </a:lnSpc>
              <a:spcBef>
                <a:spcPts val="660"/>
              </a:spcBef>
            </a:pPr>
            <a:r>
              <a:rPr lang="fr-FR" sz="3600" dirty="0"/>
              <a:t>Engagement des fabricants de vaccins anti-</a:t>
            </a:r>
            <a:r>
              <a:rPr lang="fr-FR" sz="3600" dirty="0" err="1"/>
              <a:t>VPH</a:t>
            </a:r>
            <a:r>
              <a:rPr lang="fr-FR" sz="3600" dirty="0"/>
              <a:t> sur les prix pour les pays qui ne bénéficient plus désormais du soutien Gavi</a:t>
            </a:r>
          </a:p>
          <a:p>
            <a:pPr marL="12700" marR="465455">
              <a:lnSpc>
                <a:spcPts val="2090"/>
              </a:lnSpc>
              <a:spcBef>
                <a:spcPts val="965"/>
              </a:spcBef>
            </a:pPr>
            <a:r>
              <a:rPr lang="fr-FR" sz="1600" b="0" dirty="0">
                <a:solidFill>
                  <a:srgbClr val="000000"/>
                </a:solidFill>
                <a:latin typeface="Calibri"/>
                <a:cs typeface="Calibri"/>
              </a:rPr>
              <a:t>Les pays en capacité d’autofinancement intégral pourraient avoir accès aux prix similaires à ceux payés par Gavi, en fonction de:   la date de transition du pays, la situation s’agissant de l’introduction du vaccin, le choix du produit vaccinal.</a:t>
            </a:r>
          </a:p>
        </p:txBody>
      </p:sp>
    </p:spTree>
    <p:extLst>
      <p:ext uri="{BB962C8B-B14F-4D97-AF65-F5344CB8AC3E}">
        <p14:creationId xmlns:p14="http://schemas.microsoft.com/office/powerpoint/2010/main" val="1166747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242" y="13715"/>
            <a:ext cx="5885893" cy="695960"/>
          </a:xfrm>
          <a:prstGeom prst="rect">
            <a:avLst/>
          </a:prstGeom>
        </p:spPr>
        <p:txBody>
          <a:bodyPr vert="horz" wrap="square" lIns="0" tIns="12700" rIns="0" bIns="0" rtlCol="0">
            <a:spAutoFit/>
          </a:bodyPr>
          <a:lstStyle/>
          <a:p>
            <a:pPr marL="12700">
              <a:lnSpc>
                <a:spcPct val="100000"/>
              </a:lnSpc>
              <a:spcBef>
                <a:spcPts val="100"/>
              </a:spcBef>
            </a:pPr>
            <a:r>
              <a:rPr lang="fr-FR" dirty="0">
                <a:solidFill>
                  <a:srgbClr val="000000"/>
                </a:solidFill>
              </a:rPr>
              <a:t>Références sélectionnées</a:t>
            </a:r>
          </a:p>
        </p:txBody>
      </p:sp>
      <p:sp>
        <p:nvSpPr>
          <p:cNvPr id="3" name="object 3"/>
          <p:cNvSpPr txBox="1"/>
          <p:nvPr/>
        </p:nvSpPr>
        <p:spPr>
          <a:xfrm>
            <a:off x="826107" y="733624"/>
            <a:ext cx="139700" cy="523861"/>
          </a:xfrm>
          <a:prstGeom prst="rect">
            <a:avLst/>
          </a:prstGeom>
        </p:spPr>
        <p:txBody>
          <a:bodyPr vert="horz" wrap="square" lIns="0" tIns="94615" rIns="0" bIns="0" rtlCol="0">
            <a:spAutoFit/>
          </a:bodyPr>
          <a:lstStyle/>
          <a:p>
            <a:pPr marL="12700">
              <a:lnSpc>
                <a:spcPct val="100000"/>
              </a:lnSpc>
              <a:spcBef>
                <a:spcPts val="745"/>
              </a:spcBef>
            </a:pPr>
            <a:r>
              <a:rPr lang="fr-FR" sz="1000" dirty="0">
                <a:latin typeface="Calibri"/>
                <a:cs typeface="Calibri"/>
              </a:rPr>
              <a:t>1.</a:t>
            </a:r>
          </a:p>
          <a:p>
            <a:pPr marL="12700">
              <a:lnSpc>
                <a:spcPct val="100000"/>
              </a:lnSpc>
              <a:spcBef>
                <a:spcPts val="650"/>
              </a:spcBef>
            </a:pPr>
            <a:r>
              <a:rPr lang="fr-FR" sz="1000" dirty="0">
                <a:latin typeface="Calibri"/>
                <a:cs typeface="Calibri"/>
              </a:rPr>
              <a:t>2</a:t>
            </a:r>
            <a:r>
              <a:rPr lang="fr-FR" sz="1200" dirty="0">
                <a:latin typeface="Calibri"/>
                <a:cs typeface="Calibri"/>
              </a:rPr>
              <a:t>.</a:t>
            </a:r>
          </a:p>
        </p:txBody>
      </p:sp>
      <p:sp>
        <p:nvSpPr>
          <p:cNvPr id="4" name="object 4"/>
          <p:cNvSpPr txBox="1"/>
          <p:nvPr/>
        </p:nvSpPr>
        <p:spPr>
          <a:xfrm>
            <a:off x="1341246" y="770200"/>
            <a:ext cx="9945370" cy="597598"/>
          </a:xfrm>
          <a:prstGeom prst="rect">
            <a:avLst/>
          </a:prstGeom>
        </p:spPr>
        <p:txBody>
          <a:bodyPr vert="horz" wrap="square" lIns="0" tIns="58419" rIns="0" bIns="0" rtlCol="0">
            <a:spAutoFit/>
          </a:bodyPr>
          <a:lstStyle/>
          <a:p>
            <a:pPr marL="12700">
              <a:lnSpc>
                <a:spcPct val="100000"/>
              </a:lnSpc>
              <a:spcBef>
                <a:spcPts val="459"/>
              </a:spcBef>
            </a:pPr>
            <a:r>
              <a:rPr lang="fr-FR" sz="1000" dirty="0" err="1">
                <a:latin typeface="Calibri"/>
                <a:cs typeface="Calibri"/>
              </a:rPr>
              <a:t>Gurumurthy</a:t>
            </a:r>
            <a:r>
              <a:rPr lang="fr-FR" sz="1000" dirty="0">
                <a:latin typeface="Calibri"/>
                <a:cs typeface="Calibri"/>
              </a:rPr>
              <a:t> et coll. A </a:t>
            </a:r>
            <a:r>
              <a:rPr lang="fr-FR" sz="1000" dirty="0" err="1">
                <a:latin typeface="Calibri"/>
                <a:cs typeface="Calibri"/>
              </a:rPr>
              <a:t>review</a:t>
            </a:r>
            <a:r>
              <a:rPr lang="fr-FR" sz="1000" dirty="0">
                <a:latin typeface="Calibri"/>
                <a:cs typeface="Calibri"/>
              </a:rPr>
              <a:t> of </a:t>
            </a:r>
            <a:r>
              <a:rPr lang="fr-FR" sz="1000" dirty="0" err="1">
                <a:latin typeface="Calibri"/>
                <a:cs typeface="Calibri"/>
              </a:rPr>
              <a:t>clinical</a:t>
            </a:r>
            <a:r>
              <a:rPr lang="fr-FR" sz="1000" dirty="0">
                <a:latin typeface="Calibri"/>
                <a:cs typeface="Calibri"/>
              </a:rPr>
              <a:t> trials of </a:t>
            </a:r>
            <a:r>
              <a:rPr lang="fr-FR" sz="1000" dirty="0" err="1">
                <a:latin typeface="Calibri"/>
                <a:cs typeface="Calibri"/>
              </a:rPr>
              <a:t>human</a:t>
            </a:r>
            <a:r>
              <a:rPr lang="fr-FR" sz="1000" dirty="0">
                <a:latin typeface="Calibri"/>
                <a:cs typeface="Calibri"/>
              </a:rPr>
              <a:t> papillomavirus </a:t>
            </a:r>
            <a:r>
              <a:rPr lang="fr-FR" sz="1000" dirty="0" err="1">
                <a:latin typeface="Calibri"/>
                <a:cs typeface="Calibri"/>
              </a:rPr>
              <a:t>prophylactic</a:t>
            </a:r>
            <a:r>
              <a:rPr lang="fr-FR" sz="1000" dirty="0">
                <a:latin typeface="Calibri"/>
                <a:cs typeface="Calibri"/>
              </a:rPr>
              <a:t> vaccines. Vaccine </a:t>
            </a:r>
            <a:r>
              <a:rPr lang="fr-FR" sz="1000" dirty="0" err="1">
                <a:latin typeface="Calibri"/>
                <a:cs typeface="Calibri"/>
              </a:rPr>
              <a:t>2012;30F123-138</a:t>
            </a:r>
            <a:endParaRPr lang="fr-FR" sz="1000" dirty="0">
              <a:latin typeface="Calibri"/>
              <a:cs typeface="Calibri"/>
            </a:endParaRPr>
          </a:p>
          <a:p>
            <a:pPr marL="12700" marR="5080">
              <a:lnSpc>
                <a:spcPts val="1200"/>
              </a:lnSpc>
              <a:spcBef>
                <a:spcPts val="600"/>
              </a:spcBef>
            </a:pPr>
            <a:r>
              <a:rPr lang="fr-FR" sz="1000" dirty="0">
                <a:latin typeface="Calibri"/>
                <a:cs typeface="Calibri"/>
              </a:rPr>
              <a:t>McCormack, et al. Quadrivalent Human Papillomavirus (Types 6, 11, 16, 18) Recombinant Vaccine (Gardasil): A </a:t>
            </a:r>
            <a:r>
              <a:rPr lang="fr-FR" sz="1000" dirty="0" err="1">
                <a:latin typeface="Calibri"/>
                <a:cs typeface="Calibri"/>
              </a:rPr>
              <a:t>Review</a:t>
            </a:r>
            <a:r>
              <a:rPr lang="fr-FR" sz="1000" dirty="0">
                <a:latin typeface="Calibri"/>
                <a:cs typeface="Calibri"/>
              </a:rPr>
              <a:t> of </a:t>
            </a:r>
            <a:r>
              <a:rPr lang="fr-FR" sz="1000" dirty="0" err="1">
                <a:latin typeface="Calibri"/>
                <a:cs typeface="Calibri"/>
              </a:rPr>
              <a:t>Its</a:t>
            </a:r>
            <a:r>
              <a:rPr lang="fr-FR" sz="1000" dirty="0">
                <a:latin typeface="Calibri"/>
                <a:cs typeface="Calibri"/>
              </a:rPr>
              <a:t> Use in the Prevention of </a:t>
            </a:r>
            <a:r>
              <a:rPr lang="fr-FR" sz="1000" dirty="0" err="1">
                <a:latin typeface="Calibri"/>
                <a:cs typeface="Calibri"/>
              </a:rPr>
              <a:t>Premalignant</a:t>
            </a:r>
            <a:r>
              <a:rPr lang="fr-FR" sz="1000" dirty="0">
                <a:latin typeface="Calibri"/>
                <a:cs typeface="Calibri"/>
              </a:rPr>
              <a:t>  </a:t>
            </a:r>
            <a:r>
              <a:rPr lang="fr-FR" sz="1000" dirty="0" err="1">
                <a:latin typeface="Calibri"/>
                <a:cs typeface="Calibri"/>
              </a:rPr>
              <a:t>Anogenital</a:t>
            </a:r>
            <a:r>
              <a:rPr lang="fr-FR" sz="1000" dirty="0">
                <a:latin typeface="Calibri"/>
                <a:cs typeface="Calibri"/>
              </a:rPr>
              <a:t> </a:t>
            </a:r>
            <a:r>
              <a:rPr lang="fr-FR" sz="1000" dirty="0" err="1">
                <a:latin typeface="Calibri"/>
                <a:cs typeface="Calibri"/>
              </a:rPr>
              <a:t>Lesions</a:t>
            </a:r>
            <a:r>
              <a:rPr lang="fr-FR" sz="1000" dirty="0">
                <a:latin typeface="Calibri"/>
                <a:cs typeface="Calibri"/>
              </a:rPr>
              <a:t>, Cervical and Anal Cancers, and </a:t>
            </a:r>
            <a:r>
              <a:rPr lang="fr-FR" sz="1000" dirty="0" err="1">
                <a:latin typeface="Calibri"/>
                <a:cs typeface="Calibri"/>
              </a:rPr>
              <a:t>Genital</a:t>
            </a:r>
            <a:r>
              <a:rPr lang="fr-FR" sz="1000" dirty="0">
                <a:latin typeface="Calibri"/>
                <a:cs typeface="Calibri"/>
              </a:rPr>
              <a:t> </a:t>
            </a:r>
            <a:r>
              <a:rPr lang="fr-FR" sz="1000" dirty="0" err="1">
                <a:latin typeface="Calibri"/>
                <a:cs typeface="Calibri"/>
              </a:rPr>
              <a:t>Wart</a:t>
            </a:r>
            <a:r>
              <a:rPr lang="fr-FR" sz="1000" dirty="0">
                <a:latin typeface="Calibri"/>
                <a:cs typeface="Calibri"/>
              </a:rPr>
              <a:t>; </a:t>
            </a:r>
            <a:r>
              <a:rPr lang="fr-FR" sz="1000" dirty="0" err="1">
                <a:latin typeface="Calibri"/>
                <a:cs typeface="Calibri"/>
              </a:rPr>
              <a:t>Drugs</a:t>
            </a:r>
            <a:r>
              <a:rPr lang="fr-FR" sz="1000" dirty="0">
                <a:latin typeface="Calibri"/>
                <a:cs typeface="Calibri"/>
              </a:rPr>
              <a:t>, 2014,74:1253-1283</a:t>
            </a:r>
          </a:p>
        </p:txBody>
      </p:sp>
      <p:sp>
        <p:nvSpPr>
          <p:cNvPr id="5" name="object 5"/>
          <p:cNvSpPr txBox="1"/>
          <p:nvPr/>
        </p:nvSpPr>
        <p:spPr>
          <a:xfrm>
            <a:off x="1341246" y="1462096"/>
            <a:ext cx="10341610" cy="166712"/>
          </a:xfrm>
          <a:prstGeom prst="rect">
            <a:avLst/>
          </a:prstGeom>
        </p:spPr>
        <p:txBody>
          <a:bodyPr vert="horz" wrap="square" lIns="0" tIns="12700" rIns="0" bIns="0" rtlCol="0">
            <a:spAutoFit/>
          </a:bodyPr>
          <a:lstStyle/>
          <a:p>
            <a:pPr marL="12700">
              <a:lnSpc>
                <a:spcPct val="100000"/>
              </a:lnSpc>
              <a:spcBef>
                <a:spcPts val="100"/>
              </a:spcBef>
            </a:pPr>
            <a:r>
              <a:rPr lang="fr-FR" sz="1000" dirty="0" err="1">
                <a:latin typeface="Calibri"/>
                <a:cs typeface="Calibri"/>
              </a:rPr>
              <a:t>Huh</a:t>
            </a:r>
            <a:r>
              <a:rPr lang="fr-FR" sz="1000" dirty="0">
                <a:latin typeface="Calibri"/>
                <a:cs typeface="Calibri"/>
              </a:rPr>
              <a:t> et al. Final </a:t>
            </a:r>
            <a:r>
              <a:rPr lang="fr-FR" sz="1000" dirty="0" err="1">
                <a:latin typeface="Calibri"/>
                <a:cs typeface="Calibri"/>
              </a:rPr>
              <a:t>efficacy</a:t>
            </a:r>
            <a:r>
              <a:rPr lang="fr-FR" sz="1000" dirty="0">
                <a:latin typeface="Calibri"/>
                <a:cs typeface="Calibri"/>
              </a:rPr>
              <a:t>, </a:t>
            </a:r>
            <a:r>
              <a:rPr lang="fr-FR" sz="1000" dirty="0" err="1">
                <a:latin typeface="Calibri"/>
                <a:cs typeface="Calibri"/>
              </a:rPr>
              <a:t>immunogenicity</a:t>
            </a:r>
            <a:r>
              <a:rPr lang="fr-FR" sz="1000" dirty="0">
                <a:latin typeface="Calibri"/>
                <a:cs typeface="Calibri"/>
              </a:rPr>
              <a:t>, and </a:t>
            </a:r>
            <a:r>
              <a:rPr lang="fr-FR" sz="1000" dirty="0" err="1">
                <a:latin typeface="Calibri"/>
                <a:cs typeface="Calibri"/>
              </a:rPr>
              <a:t>safety</a:t>
            </a:r>
            <a:r>
              <a:rPr lang="fr-FR" sz="1000" dirty="0">
                <a:latin typeface="Calibri"/>
                <a:cs typeface="Calibri"/>
              </a:rPr>
              <a:t> analyses of a </a:t>
            </a:r>
            <a:r>
              <a:rPr lang="fr-FR" sz="1000" dirty="0" err="1">
                <a:latin typeface="Calibri"/>
                <a:cs typeface="Calibri"/>
              </a:rPr>
              <a:t>nine</a:t>
            </a:r>
            <a:r>
              <a:rPr lang="fr-FR" sz="1000" dirty="0">
                <a:latin typeface="Calibri"/>
                <a:cs typeface="Calibri"/>
              </a:rPr>
              <a:t>-valent </a:t>
            </a:r>
            <a:r>
              <a:rPr lang="fr-FR" sz="1000" dirty="0" err="1">
                <a:latin typeface="Calibri"/>
                <a:cs typeface="Calibri"/>
              </a:rPr>
              <a:t>human</a:t>
            </a:r>
            <a:r>
              <a:rPr lang="fr-FR" sz="1000" dirty="0">
                <a:latin typeface="Calibri"/>
                <a:cs typeface="Calibri"/>
              </a:rPr>
              <a:t> papillomavirus vaccine in </a:t>
            </a:r>
            <a:r>
              <a:rPr lang="fr-FR" sz="1000" dirty="0" err="1">
                <a:latin typeface="Calibri"/>
                <a:cs typeface="Calibri"/>
              </a:rPr>
              <a:t>women</a:t>
            </a:r>
            <a:r>
              <a:rPr lang="fr-FR" sz="1000" dirty="0">
                <a:latin typeface="Calibri"/>
                <a:cs typeface="Calibri"/>
              </a:rPr>
              <a:t> </a:t>
            </a:r>
            <a:r>
              <a:rPr lang="fr-FR" sz="1000" dirty="0" err="1">
                <a:latin typeface="Calibri"/>
                <a:cs typeface="Calibri"/>
              </a:rPr>
              <a:t>aged</a:t>
            </a:r>
            <a:r>
              <a:rPr lang="fr-FR" sz="1000" dirty="0">
                <a:latin typeface="Calibri"/>
                <a:cs typeface="Calibri"/>
              </a:rPr>
              <a:t> 16-26 </a:t>
            </a:r>
            <a:r>
              <a:rPr lang="fr-FR" sz="1000" dirty="0" err="1">
                <a:latin typeface="Calibri"/>
                <a:cs typeface="Calibri"/>
              </a:rPr>
              <a:t>years</a:t>
            </a:r>
            <a:r>
              <a:rPr lang="fr-FR" sz="1000" dirty="0">
                <a:latin typeface="Calibri"/>
                <a:cs typeface="Calibri"/>
              </a:rPr>
              <a:t>: a </a:t>
            </a:r>
            <a:r>
              <a:rPr lang="fr-FR" sz="1000" dirty="0" err="1">
                <a:latin typeface="Calibri"/>
                <a:cs typeface="Calibri"/>
              </a:rPr>
              <a:t>randomised</a:t>
            </a:r>
            <a:r>
              <a:rPr lang="fr-FR" sz="1000" dirty="0">
                <a:latin typeface="Calibri"/>
                <a:cs typeface="Calibri"/>
              </a:rPr>
              <a:t>, double-blind trial.</a:t>
            </a:r>
          </a:p>
        </p:txBody>
      </p:sp>
      <p:sp>
        <p:nvSpPr>
          <p:cNvPr id="6" name="object 6"/>
          <p:cNvSpPr txBox="1"/>
          <p:nvPr/>
        </p:nvSpPr>
        <p:spPr>
          <a:xfrm>
            <a:off x="1341246" y="1544393"/>
            <a:ext cx="10325100" cy="1003094"/>
          </a:xfrm>
          <a:prstGeom prst="rect">
            <a:avLst/>
          </a:prstGeom>
        </p:spPr>
        <p:txBody>
          <a:bodyPr vert="horz" wrap="square" lIns="0" tIns="58419" rIns="0" bIns="0" rtlCol="0">
            <a:spAutoFit/>
          </a:bodyPr>
          <a:lstStyle/>
          <a:p>
            <a:pPr marL="12700">
              <a:lnSpc>
                <a:spcPct val="100000"/>
              </a:lnSpc>
              <a:spcBef>
                <a:spcPts val="459"/>
              </a:spcBef>
            </a:pPr>
            <a:r>
              <a:rPr lang="fr-FR" sz="1000" dirty="0">
                <a:latin typeface="Calibri"/>
                <a:cs typeface="Calibri"/>
              </a:rPr>
              <a:t>Lancet, 2017;390:2143-2159</a:t>
            </a:r>
          </a:p>
          <a:p>
            <a:pPr marL="12700" marR="5080">
              <a:lnSpc>
                <a:spcPts val="1200"/>
              </a:lnSpc>
              <a:spcBef>
                <a:spcPts val="600"/>
              </a:spcBef>
            </a:pPr>
            <a:r>
              <a:rPr lang="fr-FR" sz="1000" dirty="0" err="1">
                <a:latin typeface="Calibri"/>
                <a:cs typeface="Calibri"/>
              </a:rPr>
              <a:t>Qiao</a:t>
            </a:r>
            <a:r>
              <a:rPr lang="fr-FR" sz="1000" dirty="0">
                <a:latin typeface="Calibri"/>
                <a:cs typeface="Calibri"/>
              </a:rPr>
              <a:t> et al. </a:t>
            </a:r>
            <a:r>
              <a:rPr lang="fr-FR" sz="1000" dirty="0" err="1">
                <a:latin typeface="Calibri"/>
                <a:cs typeface="Calibri"/>
              </a:rPr>
              <a:t>Efficacy</a:t>
            </a:r>
            <a:r>
              <a:rPr lang="fr-FR" sz="1000" dirty="0">
                <a:latin typeface="Calibri"/>
                <a:cs typeface="Calibri"/>
              </a:rPr>
              <a:t>, </a:t>
            </a:r>
            <a:r>
              <a:rPr lang="fr-FR" sz="1000" dirty="0" err="1">
                <a:latin typeface="Calibri"/>
                <a:cs typeface="Calibri"/>
              </a:rPr>
              <a:t>safety</a:t>
            </a:r>
            <a:r>
              <a:rPr lang="fr-FR" sz="1000" dirty="0">
                <a:latin typeface="Calibri"/>
                <a:cs typeface="Calibri"/>
              </a:rPr>
              <a:t>, and </a:t>
            </a:r>
            <a:r>
              <a:rPr lang="fr-FR" sz="1000" dirty="0" err="1">
                <a:latin typeface="Calibri"/>
                <a:cs typeface="Calibri"/>
              </a:rPr>
              <a:t>immunogenicity</a:t>
            </a:r>
            <a:r>
              <a:rPr lang="fr-FR" sz="1000" dirty="0">
                <a:latin typeface="Calibri"/>
                <a:cs typeface="Calibri"/>
              </a:rPr>
              <a:t> of an Escherichia coli-</a:t>
            </a:r>
            <a:r>
              <a:rPr lang="fr-FR" sz="1000" dirty="0" err="1">
                <a:latin typeface="Calibri"/>
                <a:cs typeface="Calibri"/>
              </a:rPr>
              <a:t>produced</a:t>
            </a:r>
            <a:r>
              <a:rPr lang="fr-FR" sz="1000" dirty="0">
                <a:latin typeface="Calibri"/>
                <a:cs typeface="Calibri"/>
              </a:rPr>
              <a:t> bivalent </a:t>
            </a:r>
            <a:r>
              <a:rPr lang="fr-FR" sz="1000" dirty="0" err="1">
                <a:latin typeface="Calibri"/>
                <a:cs typeface="Calibri"/>
              </a:rPr>
              <a:t>human</a:t>
            </a:r>
            <a:r>
              <a:rPr lang="fr-FR" sz="1000" dirty="0">
                <a:latin typeface="Calibri"/>
                <a:cs typeface="Calibri"/>
              </a:rPr>
              <a:t> papillomavirus vaccine: an </a:t>
            </a:r>
            <a:r>
              <a:rPr lang="fr-FR" sz="1000" dirty="0" err="1">
                <a:latin typeface="Calibri"/>
                <a:cs typeface="Calibri"/>
              </a:rPr>
              <a:t>interim</a:t>
            </a:r>
            <a:r>
              <a:rPr lang="fr-FR" sz="1000" dirty="0">
                <a:latin typeface="Calibri"/>
                <a:cs typeface="Calibri"/>
              </a:rPr>
              <a:t> </a:t>
            </a:r>
            <a:r>
              <a:rPr lang="fr-FR" sz="1000" dirty="0" err="1">
                <a:latin typeface="Calibri"/>
                <a:cs typeface="Calibri"/>
              </a:rPr>
              <a:t>analysis</a:t>
            </a:r>
            <a:r>
              <a:rPr lang="fr-FR" sz="1000" dirty="0">
                <a:latin typeface="Calibri"/>
                <a:cs typeface="Calibri"/>
              </a:rPr>
              <a:t> of a </a:t>
            </a:r>
            <a:r>
              <a:rPr lang="fr-FR" sz="1000" dirty="0" err="1">
                <a:latin typeface="Calibri"/>
                <a:cs typeface="Calibri"/>
              </a:rPr>
              <a:t>randomized</a:t>
            </a:r>
            <a:r>
              <a:rPr lang="fr-FR" sz="1000" dirty="0">
                <a:latin typeface="Calibri"/>
                <a:cs typeface="Calibri"/>
              </a:rPr>
              <a:t> </a:t>
            </a:r>
            <a:r>
              <a:rPr lang="fr-FR" sz="1000" dirty="0" err="1">
                <a:latin typeface="Calibri"/>
                <a:cs typeface="Calibri"/>
              </a:rPr>
              <a:t>clinical</a:t>
            </a:r>
            <a:r>
              <a:rPr lang="fr-FR" sz="1000" dirty="0">
                <a:latin typeface="Calibri"/>
                <a:cs typeface="Calibri"/>
              </a:rPr>
              <a:t> trial. J  </a:t>
            </a:r>
            <a:r>
              <a:rPr lang="fr-FR" sz="1000" dirty="0" err="1">
                <a:latin typeface="Calibri"/>
                <a:cs typeface="Calibri"/>
              </a:rPr>
              <a:t>Natl</a:t>
            </a:r>
            <a:r>
              <a:rPr lang="fr-FR" sz="1000" dirty="0">
                <a:latin typeface="Calibri"/>
                <a:cs typeface="Calibri"/>
              </a:rPr>
              <a:t> Cancer </a:t>
            </a:r>
            <a:r>
              <a:rPr lang="fr-FR" sz="1000" dirty="0" err="1">
                <a:latin typeface="Calibri"/>
                <a:cs typeface="Calibri"/>
              </a:rPr>
              <a:t>Inst</a:t>
            </a:r>
            <a:r>
              <a:rPr lang="fr-FR" sz="1000" dirty="0">
                <a:latin typeface="Calibri"/>
                <a:cs typeface="Calibri"/>
              </a:rPr>
              <a:t> 2020;112:145-153</a:t>
            </a:r>
          </a:p>
          <a:p>
            <a:pPr marL="12700" marR="1109980">
              <a:lnSpc>
                <a:spcPct val="138300"/>
              </a:lnSpc>
            </a:pPr>
            <a:r>
              <a:rPr lang="fr-FR" sz="1000" dirty="0" err="1">
                <a:latin typeface="Calibri"/>
                <a:cs typeface="Calibri"/>
              </a:rPr>
              <a:t>Malagon</a:t>
            </a:r>
            <a:r>
              <a:rPr lang="fr-FR" sz="1000" dirty="0">
                <a:latin typeface="Calibri"/>
                <a:cs typeface="Calibri"/>
              </a:rPr>
              <a:t> et al. Cross-protective </a:t>
            </a:r>
            <a:r>
              <a:rPr lang="fr-FR" sz="1000" dirty="0" err="1">
                <a:latin typeface="Calibri"/>
                <a:cs typeface="Calibri"/>
              </a:rPr>
              <a:t>efficacy</a:t>
            </a:r>
            <a:r>
              <a:rPr lang="fr-FR" sz="1000" dirty="0">
                <a:latin typeface="Calibri"/>
                <a:cs typeface="Calibri"/>
              </a:rPr>
              <a:t> </a:t>
            </a:r>
            <a:r>
              <a:rPr lang="fr-FR" sz="1000" dirty="0" err="1">
                <a:latin typeface="Calibri"/>
                <a:cs typeface="Calibri"/>
              </a:rPr>
              <a:t>two</a:t>
            </a:r>
            <a:r>
              <a:rPr lang="fr-FR" sz="1000" dirty="0">
                <a:latin typeface="Calibri"/>
                <a:cs typeface="Calibri"/>
              </a:rPr>
              <a:t> </a:t>
            </a:r>
            <a:r>
              <a:rPr lang="fr-FR" sz="1000" dirty="0" err="1">
                <a:latin typeface="Calibri"/>
                <a:cs typeface="Calibri"/>
              </a:rPr>
              <a:t>human</a:t>
            </a:r>
            <a:r>
              <a:rPr lang="fr-FR" sz="1000" dirty="0">
                <a:latin typeface="Calibri"/>
                <a:cs typeface="Calibri"/>
              </a:rPr>
              <a:t> papillomavirus vaccines: a </a:t>
            </a:r>
            <a:r>
              <a:rPr lang="fr-FR" sz="1000" dirty="0" err="1">
                <a:latin typeface="Calibri"/>
                <a:cs typeface="Calibri"/>
              </a:rPr>
              <a:t>systematic</a:t>
            </a:r>
            <a:r>
              <a:rPr lang="fr-FR" sz="1000" dirty="0">
                <a:latin typeface="Calibri"/>
                <a:cs typeface="Calibri"/>
              </a:rPr>
              <a:t> </a:t>
            </a:r>
            <a:r>
              <a:rPr lang="fr-FR" sz="1000" dirty="0" err="1">
                <a:latin typeface="Calibri"/>
                <a:cs typeface="Calibri"/>
              </a:rPr>
              <a:t>review</a:t>
            </a:r>
            <a:r>
              <a:rPr lang="fr-FR" sz="1000" dirty="0">
                <a:latin typeface="Calibri"/>
                <a:cs typeface="Calibri"/>
              </a:rPr>
              <a:t> and </a:t>
            </a:r>
            <a:r>
              <a:rPr lang="fr-FR" sz="1000" dirty="0" err="1">
                <a:latin typeface="Calibri"/>
                <a:cs typeface="Calibri"/>
              </a:rPr>
              <a:t>meta-analysis</a:t>
            </a:r>
            <a:r>
              <a:rPr lang="fr-FR" sz="1000" dirty="0">
                <a:latin typeface="Calibri"/>
                <a:cs typeface="Calibri"/>
              </a:rPr>
              <a:t>. Lancet Infect Dis 2012;12:781-789  </a:t>
            </a:r>
            <a:r>
              <a:rPr lang="fr-FR" sz="1000" dirty="0" err="1">
                <a:latin typeface="Calibri"/>
                <a:cs typeface="Calibri"/>
              </a:rPr>
              <a:t>Kreimer</a:t>
            </a:r>
            <a:r>
              <a:rPr lang="fr-FR" sz="1000" dirty="0">
                <a:latin typeface="Calibri"/>
                <a:cs typeface="Calibri"/>
              </a:rPr>
              <a:t> et al. Evaluation of </a:t>
            </a:r>
            <a:r>
              <a:rPr lang="fr-FR" sz="1000" dirty="0" err="1">
                <a:latin typeface="Calibri"/>
                <a:cs typeface="Calibri"/>
              </a:rPr>
              <a:t>durability</a:t>
            </a:r>
            <a:r>
              <a:rPr lang="fr-FR" sz="1000" dirty="0">
                <a:latin typeface="Calibri"/>
                <a:cs typeface="Calibri"/>
              </a:rPr>
              <a:t> of a single-dose of the bivalent </a:t>
            </a:r>
            <a:r>
              <a:rPr lang="fr-FR" sz="1000" dirty="0" err="1">
                <a:latin typeface="Calibri"/>
                <a:cs typeface="Calibri"/>
              </a:rPr>
              <a:t>HPV</a:t>
            </a:r>
            <a:r>
              <a:rPr lang="fr-FR" sz="1000" dirty="0">
                <a:latin typeface="Calibri"/>
                <a:cs typeface="Calibri"/>
              </a:rPr>
              <a:t> vaccine: the CVT Trial. J </a:t>
            </a:r>
            <a:r>
              <a:rPr lang="fr-FR" sz="1000" dirty="0" err="1">
                <a:latin typeface="Calibri"/>
                <a:cs typeface="Calibri"/>
              </a:rPr>
              <a:t>Natl</a:t>
            </a:r>
            <a:r>
              <a:rPr lang="fr-FR" sz="1000" dirty="0">
                <a:latin typeface="Calibri"/>
                <a:cs typeface="Calibri"/>
              </a:rPr>
              <a:t> Cancer </a:t>
            </a:r>
            <a:r>
              <a:rPr lang="fr-FR" sz="1000" dirty="0" err="1">
                <a:latin typeface="Calibri"/>
                <a:cs typeface="Calibri"/>
              </a:rPr>
              <a:t>Inst</a:t>
            </a:r>
            <a:r>
              <a:rPr lang="fr-FR" sz="1000" dirty="0">
                <a:latin typeface="Calibri"/>
                <a:cs typeface="Calibri"/>
              </a:rPr>
              <a:t> 2020. </a:t>
            </a:r>
            <a:r>
              <a:rPr lang="fr-FR" sz="1000" dirty="0" err="1">
                <a:latin typeface="Calibri"/>
                <a:cs typeface="Calibri"/>
              </a:rPr>
              <a:t>doi</a:t>
            </a:r>
            <a:r>
              <a:rPr lang="fr-FR" sz="1000" dirty="0">
                <a:latin typeface="Calibri"/>
                <a:cs typeface="Calibri"/>
              </a:rPr>
              <a:t>: 10.1093/</a:t>
            </a:r>
            <a:r>
              <a:rPr lang="fr-FR" sz="1000" dirty="0" err="1">
                <a:latin typeface="Calibri"/>
                <a:cs typeface="Calibri"/>
              </a:rPr>
              <a:t>jnci</a:t>
            </a:r>
            <a:r>
              <a:rPr lang="fr-FR" sz="1000" dirty="0">
                <a:latin typeface="Calibri"/>
                <a:cs typeface="Calibri"/>
              </a:rPr>
              <a:t>/</a:t>
            </a:r>
            <a:r>
              <a:rPr lang="fr-FR" sz="1000" dirty="0" err="1">
                <a:latin typeface="Calibri"/>
                <a:cs typeface="Calibri"/>
              </a:rPr>
              <a:t>djaa011</a:t>
            </a:r>
            <a:endParaRPr lang="fr-FR" sz="1000" dirty="0">
              <a:latin typeface="Calibri"/>
              <a:cs typeface="Calibri"/>
            </a:endParaRPr>
          </a:p>
        </p:txBody>
      </p:sp>
      <p:sp>
        <p:nvSpPr>
          <p:cNvPr id="7" name="object 7"/>
          <p:cNvSpPr txBox="1"/>
          <p:nvPr/>
        </p:nvSpPr>
        <p:spPr>
          <a:xfrm>
            <a:off x="1341246" y="2745304"/>
            <a:ext cx="9787890" cy="166712"/>
          </a:xfrm>
          <a:prstGeom prst="rect">
            <a:avLst/>
          </a:prstGeom>
        </p:spPr>
        <p:txBody>
          <a:bodyPr vert="horz" wrap="square" lIns="0" tIns="12700" rIns="0" bIns="0" rtlCol="0">
            <a:spAutoFit/>
          </a:bodyPr>
          <a:lstStyle/>
          <a:p>
            <a:pPr marL="12700">
              <a:lnSpc>
                <a:spcPct val="100000"/>
              </a:lnSpc>
              <a:spcBef>
                <a:spcPts val="100"/>
              </a:spcBef>
            </a:pPr>
            <a:r>
              <a:rPr lang="fr-FR" sz="1000" dirty="0">
                <a:latin typeface="Calibri"/>
                <a:cs typeface="Calibri"/>
              </a:rPr>
              <a:t>Palmer et al. </a:t>
            </a:r>
            <a:r>
              <a:rPr lang="fr-FR" sz="1000" dirty="0" err="1">
                <a:latin typeface="Calibri"/>
                <a:cs typeface="Calibri"/>
              </a:rPr>
              <a:t>Prevalence</a:t>
            </a:r>
            <a:r>
              <a:rPr lang="fr-FR" sz="1000" dirty="0">
                <a:latin typeface="Calibri"/>
                <a:cs typeface="Calibri"/>
              </a:rPr>
              <a:t> of cervical </a:t>
            </a:r>
            <a:r>
              <a:rPr lang="fr-FR" sz="1000" dirty="0" err="1">
                <a:latin typeface="Calibri"/>
                <a:cs typeface="Calibri"/>
              </a:rPr>
              <a:t>disease</a:t>
            </a:r>
            <a:r>
              <a:rPr lang="fr-FR" sz="1000" dirty="0">
                <a:latin typeface="Calibri"/>
                <a:cs typeface="Calibri"/>
              </a:rPr>
              <a:t> at </a:t>
            </a:r>
            <a:r>
              <a:rPr lang="fr-FR" sz="1000" dirty="0" err="1">
                <a:latin typeface="Calibri"/>
                <a:cs typeface="Calibri"/>
              </a:rPr>
              <a:t>age</a:t>
            </a:r>
            <a:r>
              <a:rPr lang="fr-FR" sz="1000" dirty="0">
                <a:latin typeface="Calibri"/>
                <a:cs typeface="Calibri"/>
              </a:rPr>
              <a:t> 20 </a:t>
            </a:r>
            <a:r>
              <a:rPr lang="fr-FR" sz="1000" dirty="0" err="1">
                <a:latin typeface="Calibri"/>
                <a:cs typeface="Calibri"/>
              </a:rPr>
              <a:t>after</a:t>
            </a:r>
            <a:r>
              <a:rPr lang="fr-FR" sz="1000" dirty="0">
                <a:latin typeface="Calibri"/>
                <a:cs typeface="Calibri"/>
              </a:rPr>
              <a:t> immunisation </a:t>
            </a:r>
            <a:r>
              <a:rPr lang="fr-FR" sz="1000" dirty="0" err="1">
                <a:latin typeface="Calibri"/>
                <a:cs typeface="Calibri"/>
              </a:rPr>
              <a:t>with</a:t>
            </a:r>
            <a:r>
              <a:rPr lang="fr-FR" sz="1000" dirty="0">
                <a:latin typeface="Calibri"/>
                <a:cs typeface="Calibri"/>
              </a:rPr>
              <a:t> bivalent </a:t>
            </a:r>
            <a:r>
              <a:rPr lang="fr-FR" sz="1000" dirty="0" err="1">
                <a:latin typeface="Calibri"/>
                <a:cs typeface="Calibri"/>
              </a:rPr>
              <a:t>HPV</a:t>
            </a:r>
            <a:r>
              <a:rPr lang="fr-FR" sz="1000" dirty="0">
                <a:latin typeface="Calibri"/>
                <a:cs typeface="Calibri"/>
              </a:rPr>
              <a:t> vaccine at </a:t>
            </a:r>
            <a:r>
              <a:rPr lang="fr-FR" sz="1000" dirty="0" err="1">
                <a:latin typeface="Calibri"/>
                <a:cs typeface="Calibri"/>
              </a:rPr>
              <a:t>age</a:t>
            </a:r>
            <a:r>
              <a:rPr lang="fr-FR" sz="1000" dirty="0">
                <a:latin typeface="Calibri"/>
                <a:cs typeface="Calibri"/>
              </a:rPr>
              <a:t> 12-13 in Scotland: </a:t>
            </a:r>
            <a:r>
              <a:rPr lang="fr-FR" sz="1000" dirty="0" err="1">
                <a:latin typeface="Calibri"/>
                <a:cs typeface="Calibri"/>
              </a:rPr>
              <a:t>retrospective</a:t>
            </a:r>
            <a:r>
              <a:rPr lang="fr-FR" sz="1000" dirty="0">
                <a:latin typeface="Calibri"/>
                <a:cs typeface="Calibri"/>
              </a:rPr>
              <a:t> population </a:t>
            </a:r>
            <a:r>
              <a:rPr lang="fr-FR" sz="1000" dirty="0" err="1">
                <a:latin typeface="Calibri"/>
                <a:cs typeface="Calibri"/>
              </a:rPr>
              <a:t>study</a:t>
            </a:r>
            <a:r>
              <a:rPr lang="fr-FR" sz="1000" dirty="0">
                <a:latin typeface="Calibri"/>
                <a:cs typeface="Calibri"/>
              </a:rPr>
              <a:t>. </a:t>
            </a:r>
            <a:r>
              <a:rPr lang="fr-FR" sz="1000" dirty="0" err="1">
                <a:latin typeface="Calibri"/>
                <a:cs typeface="Calibri"/>
              </a:rPr>
              <a:t>BMJ</a:t>
            </a:r>
            <a:endParaRPr lang="fr-FR" sz="1000" dirty="0">
              <a:latin typeface="Calibri"/>
              <a:cs typeface="Calibri"/>
            </a:endParaRPr>
          </a:p>
        </p:txBody>
      </p:sp>
      <p:sp>
        <p:nvSpPr>
          <p:cNvPr id="8" name="object 8"/>
          <p:cNvSpPr txBox="1"/>
          <p:nvPr/>
        </p:nvSpPr>
        <p:spPr>
          <a:xfrm>
            <a:off x="1341246" y="2803216"/>
            <a:ext cx="10366375" cy="824713"/>
          </a:xfrm>
          <a:prstGeom prst="rect">
            <a:avLst/>
          </a:prstGeom>
        </p:spPr>
        <p:txBody>
          <a:bodyPr vert="horz" wrap="square" lIns="0" tIns="82550" rIns="0" bIns="0" rtlCol="0">
            <a:spAutoFit/>
          </a:bodyPr>
          <a:lstStyle/>
          <a:p>
            <a:pPr marL="12700">
              <a:lnSpc>
                <a:spcPct val="100000"/>
              </a:lnSpc>
              <a:spcBef>
                <a:spcPts val="650"/>
              </a:spcBef>
            </a:pPr>
            <a:r>
              <a:rPr lang="fr-FR" sz="1000" dirty="0" err="1">
                <a:latin typeface="Calibri"/>
                <a:cs typeface="Calibri"/>
              </a:rPr>
              <a:t>2019;365l1161</a:t>
            </a:r>
            <a:r>
              <a:rPr lang="fr-FR" sz="1000" dirty="0">
                <a:latin typeface="Calibri"/>
                <a:cs typeface="Calibri"/>
              </a:rPr>
              <a:t>. </a:t>
            </a:r>
            <a:r>
              <a:rPr lang="fr-FR" sz="1000" dirty="0" err="1">
                <a:latin typeface="Calibri"/>
                <a:cs typeface="Calibri"/>
              </a:rPr>
              <a:t>doi</a:t>
            </a:r>
            <a:r>
              <a:rPr lang="fr-FR" sz="1000" dirty="0">
                <a:latin typeface="Calibri"/>
                <a:cs typeface="Calibri"/>
              </a:rPr>
              <a:t>: 10.1136/</a:t>
            </a:r>
            <a:r>
              <a:rPr lang="fr-FR" sz="1000" dirty="0" err="1">
                <a:latin typeface="Calibri"/>
                <a:cs typeface="Calibri"/>
              </a:rPr>
              <a:t>bmj.l1161</a:t>
            </a:r>
            <a:endParaRPr lang="fr-FR" sz="1000" dirty="0">
              <a:latin typeface="Calibri"/>
              <a:cs typeface="Calibri"/>
            </a:endParaRPr>
          </a:p>
          <a:p>
            <a:pPr marL="12700">
              <a:lnSpc>
                <a:spcPct val="100000"/>
              </a:lnSpc>
              <a:spcBef>
                <a:spcPts val="555"/>
              </a:spcBef>
            </a:pPr>
            <a:r>
              <a:rPr lang="fr-FR" sz="1000" dirty="0" err="1">
                <a:latin typeface="Calibri"/>
                <a:cs typeface="Calibri"/>
              </a:rPr>
              <a:t>Brotherton</a:t>
            </a:r>
            <a:r>
              <a:rPr lang="fr-FR" sz="1000" dirty="0">
                <a:latin typeface="Calibri"/>
                <a:cs typeface="Calibri"/>
              </a:rPr>
              <a:t> et al. Is one dose of </a:t>
            </a:r>
            <a:r>
              <a:rPr lang="fr-FR" sz="1000" dirty="0" err="1">
                <a:latin typeface="Calibri"/>
                <a:cs typeface="Calibri"/>
              </a:rPr>
              <a:t>human</a:t>
            </a:r>
            <a:r>
              <a:rPr lang="fr-FR" sz="1000" dirty="0">
                <a:latin typeface="Calibri"/>
                <a:cs typeface="Calibri"/>
              </a:rPr>
              <a:t> papillomavirus vaccine as effective as </a:t>
            </a:r>
            <a:r>
              <a:rPr lang="fr-FR" sz="1000" dirty="0" err="1">
                <a:latin typeface="Calibri"/>
                <a:cs typeface="Calibri"/>
              </a:rPr>
              <a:t>three</a:t>
            </a:r>
            <a:r>
              <a:rPr lang="fr-FR" sz="1000" dirty="0">
                <a:latin typeface="Calibri"/>
                <a:cs typeface="Calibri"/>
              </a:rPr>
              <a:t>?: A national </a:t>
            </a:r>
            <a:r>
              <a:rPr lang="fr-FR" sz="1000" dirty="0" err="1">
                <a:latin typeface="Calibri"/>
                <a:cs typeface="Calibri"/>
              </a:rPr>
              <a:t>cohort</a:t>
            </a:r>
            <a:r>
              <a:rPr lang="fr-FR" sz="1000" dirty="0">
                <a:latin typeface="Calibri"/>
                <a:cs typeface="Calibri"/>
              </a:rPr>
              <a:t> </a:t>
            </a:r>
            <a:r>
              <a:rPr lang="fr-FR" sz="1000" dirty="0" err="1">
                <a:latin typeface="Calibri"/>
                <a:cs typeface="Calibri"/>
              </a:rPr>
              <a:t>analysis</a:t>
            </a:r>
            <a:r>
              <a:rPr lang="fr-FR" sz="1000" dirty="0">
                <a:latin typeface="Calibri"/>
                <a:cs typeface="Calibri"/>
              </a:rPr>
              <a:t>. Papillomavirus </a:t>
            </a:r>
            <a:r>
              <a:rPr lang="fr-FR" sz="1000" dirty="0" err="1">
                <a:latin typeface="Calibri"/>
                <a:cs typeface="Calibri"/>
              </a:rPr>
              <a:t>Res</a:t>
            </a:r>
            <a:r>
              <a:rPr lang="fr-FR" sz="1000" dirty="0">
                <a:latin typeface="Calibri"/>
                <a:cs typeface="Calibri"/>
              </a:rPr>
              <a:t> 2019;8:100177</a:t>
            </a:r>
          </a:p>
          <a:p>
            <a:pPr marL="12700" marR="5080">
              <a:lnSpc>
                <a:spcPct val="76700"/>
              </a:lnSpc>
              <a:spcBef>
                <a:spcPts val="885"/>
              </a:spcBef>
            </a:pPr>
            <a:r>
              <a:rPr lang="fr-FR" sz="1000" dirty="0" err="1">
                <a:latin typeface="Calibri"/>
                <a:cs typeface="Calibri"/>
              </a:rPr>
              <a:t>Kavanagh</a:t>
            </a:r>
            <a:r>
              <a:rPr lang="fr-FR" sz="1000" dirty="0">
                <a:latin typeface="Calibri"/>
                <a:cs typeface="Calibri"/>
              </a:rPr>
              <a:t> et al. Changes in the </a:t>
            </a:r>
            <a:r>
              <a:rPr lang="fr-FR" sz="1000" dirty="0" err="1">
                <a:latin typeface="Calibri"/>
                <a:cs typeface="Calibri"/>
              </a:rPr>
              <a:t>prevalence</a:t>
            </a:r>
            <a:r>
              <a:rPr lang="fr-FR" sz="1000" dirty="0">
                <a:latin typeface="Calibri"/>
                <a:cs typeface="Calibri"/>
              </a:rPr>
              <a:t> of </a:t>
            </a:r>
            <a:r>
              <a:rPr lang="fr-FR" sz="1000" dirty="0" err="1">
                <a:latin typeface="Calibri"/>
                <a:cs typeface="Calibri"/>
              </a:rPr>
              <a:t>human</a:t>
            </a:r>
            <a:r>
              <a:rPr lang="fr-FR" sz="1000" dirty="0">
                <a:latin typeface="Calibri"/>
                <a:cs typeface="Calibri"/>
              </a:rPr>
              <a:t> papillomavirus </a:t>
            </a:r>
            <a:r>
              <a:rPr lang="fr-FR" sz="1000" dirty="0" err="1">
                <a:latin typeface="Calibri"/>
                <a:cs typeface="Calibri"/>
              </a:rPr>
              <a:t>following</a:t>
            </a:r>
            <a:r>
              <a:rPr lang="fr-FR" sz="1000" dirty="0">
                <a:latin typeface="Calibri"/>
                <a:cs typeface="Calibri"/>
              </a:rPr>
              <a:t> a national bivalent </a:t>
            </a:r>
            <a:r>
              <a:rPr lang="fr-FR" sz="1000" dirty="0" err="1">
                <a:latin typeface="Calibri"/>
                <a:cs typeface="Calibri"/>
              </a:rPr>
              <a:t>human</a:t>
            </a:r>
            <a:r>
              <a:rPr lang="fr-FR" sz="1000" dirty="0">
                <a:latin typeface="Calibri"/>
                <a:cs typeface="Calibri"/>
              </a:rPr>
              <a:t> papillomavirus vaccination programme in Scotland: a 7-</a:t>
            </a:r>
            <a:r>
              <a:rPr lang="fr-FR" sz="1000" dirty="0" err="1">
                <a:latin typeface="Calibri"/>
                <a:cs typeface="Calibri"/>
              </a:rPr>
              <a:t>year</a:t>
            </a:r>
            <a:r>
              <a:rPr lang="fr-FR" sz="1000" dirty="0">
                <a:latin typeface="Calibri"/>
                <a:cs typeface="Calibri"/>
              </a:rPr>
              <a:t> cross-  sectional </a:t>
            </a:r>
            <a:r>
              <a:rPr lang="fr-FR" sz="1000" dirty="0" err="1">
                <a:latin typeface="Calibri"/>
                <a:cs typeface="Calibri"/>
              </a:rPr>
              <a:t>study</a:t>
            </a:r>
            <a:r>
              <a:rPr lang="fr-FR" sz="1000" dirty="0">
                <a:latin typeface="Calibri"/>
                <a:cs typeface="Calibri"/>
              </a:rPr>
              <a:t>. Lancet 2017;17:1293-1302</a:t>
            </a:r>
          </a:p>
        </p:txBody>
      </p:sp>
      <p:sp>
        <p:nvSpPr>
          <p:cNvPr id="9" name="object 9"/>
          <p:cNvSpPr txBox="1"/>
          <p:nvPr/>
        </p:nvSpPr>
        <p:spPr>
          <a:xfrm>
            <a:off x="1341246" y="3772481"/>
            <a:ext cx="10221595" cy="166712"/>
          </a:xfrm>
          <a:prstGeom prst="rect">
            <a:avLst/>
          </a:prstGeom>
        </p:spPr>
        <p:txBody>
          <a:bodyPr vert="horz" wrap="square" lIns="0" tIns="12700" rIns="0" bIns="0" rtlCol="0">
            <a:spAutoFit/>
          </a:bodyPr>
          <a:lstStyle/>
          <a:p>
            <a:pPr marL="12700">
              <a:lnSpc>
                <a:spcPct val="100000"/>
              </a:lnSpc>
              <a:spcBef>
                <a:spcPts val="100"/>
              </a:spcBef>
            </a:pPr>
            <a:r>
              <a:rPr lang="fr-FR" sz="1000" dirty="0" err="1">
                <a:latin typeface="Calibri"/>
                <a:cs typeface="Calibri"/>
              </a:rPr>
              <a:t>Tabrizi</a:t>
            </a:r>
            <a:r>
              <a:rPr lang="fr-FR" sz="1000" dirty="0">
                <a:latin typeface="Calibri"/>
                <a:cs typeface="Calibri"/>
              </a:rPr>
              <a:t> et al. </a:t>
            </a:r>
            <a:r>
              <a:rPr lang="fr-FR" sz="1000" dirty="0" err="1">
                <a:latin typeface="Calibri"/>
                <a:cs typeface="Calibri"/>
              </a:rPr>
              <a:t>Assessment</a:t>
            </a:r>
            <a:r>
              <a:rPr lang="fr-FR" sz="1000" dirty="0">
                <a:latin typeface="Calibri"/>
                <a:cs typeface="Calibri"/>
              </a:rPr>
              <a:t> of </a:t>
            </a:r>
            <a:r>
              <a:rPr lang="fr-FR" sz="1000" dirty="0" err="1">
                <a:latin typeface="Calibri"/>
                <a:cs typeface="Calibri"/>
              </a:rPr>
              <a:t>herd</a:t>
            </a:r>
            <a:r>
              <a:rPr lang="fr-FR" sz="1000" dirty="0">
                <a:latin typeface="Calibri"/>
                <a:cs typeface="Calibri"/>
              </a:rPr>
              <a:t> </a:t>
            </a:r>
            <a:r>
              <a:rPr lang="fr-FR" sz="1000" dirty="0" err="1">
                <a:latin typeface="Calibri"/>
                <a:cs typeface="Calibri"/>
              </a:rPr>
              <a:t>immunity</a:t>
            </a:r>
            <a:r>
              <a:rPr lang="fr-FR" sz="1000" dirty="0">
                <a:latin typeface="Calibri"/>
                <a:cs typeface="Calibri"/>
              </a:rPr>
              <a:t> and cross-protection </a:t>
            </a:r>
            <a:r>
              <a:rPr lang="fr-FR" sz="1000" dirty="0" err="1">
                <a:latin typeface="Calibri"/>
                <a:cs typeface="Calibri"/>
              </a:rPr>
              <a:t>after</a:t>
            </a:r>
            <a:r>
              <a:rPr lang="fr-FR" sz="1000" dirty="0">
                <a:latin typeface="Calibri"/>
                <a:cs typeface="Calibri"/>
              </a:rPr>
              <a:t> a </a:t>
            </a:r>
            <a:r>
              <a:rPr lang="fr-FR" sz="1000" dirty="0" err="1">
                <a:latin typeface="Calibri"/>
                <a:cs typeface="Calibri"/>
              </a:rPr>
              <a:t>human</a:t>
            </a:r>
            <a:r>
              <a:rPr lang="fr-FR" sz="1000" dirty="0">
                <a:latin typeface="Calibri"/>
                <a:cs typeface="Calibri"/>
              </a:rPr>
              <a:t> papillomavirus vaccination programme in </a:t>
            </a:r>
            <a:r>
              <a:rPr lang="fr-FR" sz="1000" dirty="0" err="1">
                <a:latin typeface="Calibri"/>
                <a:cs typeface="Calibri"/>
              </a:rPr>
              <a:t>Australia</a:t>
            </a:r>
            <a:r>
              <a:rPr lang="fr-FR" sz="1000" dirty="0">
                <a:latin typeface="Calibri"/>
                <a:cs typeface="Calibri"/>
              </a:rPr>
              <a:t>: a </a:t>
            </a:r>
            <a:r>
              <a:rPr lang="fr-FR" sz="1000" dirty="0" err="1">
                <a:latin typeface="Calibri"/>
                <a:cs typeface="Calibri"/>
              </a:rPr>
              <a:t>repeat</a:t>
            </a:r>
            <a:r>
              <a:rPr lang="fr-FR" sz="1000" dirty="0">
                <a:latin typeface="Calibri"/>
                <a:cs typeface="Calibri"/>
              </a:rPr>
              <a:t> cross-sectional </a:t>
            </a:r>
            <a:r>
              <a:rPr lang="fr-FR" sz="1000" dirty="0" err="1">
                <a:latin typeface="Calibri"/>
                <a:cs typeface="Calibri"/>
              </a:rPr>
              <a:t>study</a:t>
            </a:r>
            <a:r>
              <a:rPr lang="fr-FR" sz="1000" dirty="0">
                <a:latin typeface="Calibri"/>
                <a:cs typeface="Calibri"/>
              </a:rPr>
              <a:t>. Lancet</a:t>
            </a:r>
          </a:p>
        </p:txBody>
      </p:sp>
      <p:sp>
        <p:nvSpPr>
          <p:cNvPr id="10" name="object 10"/>
          <p:cNvSpPr txBox="1"/>
          <p:nvPr/>
        </p:nvSpPr>
        <p:spPr>
          <a:xfrm>
            <a:off x="1341246" y="3900496"/>
            <a:ext cx="1671955" cy="166712"/>
          </a:xfrm>
          <a:prstGeom prst="rect">
            <a:avLst/>
          </a:prstGeom>
        </p:spPr>
        <p:txBody>
          <a:bodyPr vert="horz" wrap="square" lIns="0" tIns="12700" rIns="0" bIns="0" rtlCol="0">
            <a:spAutoFit/>
          </a:bodyPr>
          <a:lstStyle/>
          <a:p>
            <a:pPr marL="12700">
              <a:lnSpc>
                <a:spcPct val="100000"/>
              </a:lnSpc>
              <a:spcBef>
                <a:spcPts val="100"/>
              </a:spcBef>
            </a:pPr>
            <a:r>
              <a:rPr lang="fr-FR" sz="1000" dirty="0">
                <a:latin typeface="Calibri"/>
                <a:cs typeface="Calibri"/>
              </a:rPr>
              <a:t>Infect Dis 2014;14:958-966</a:t>
            </a:r>
          </a:p>
        </p:txBody>
      </p:sp>
      <p:sp>
        <p:nvSpPr>
          <p:cNvPr id="11" name="object 11"/>
          <p:cNvSpPr txBox="1"/>
          <p:nvPr/>
        </p:nvSpPr>
        <p:spPr>
          <a:xfrm>
            <a:off x="1341246" y="4153481"/>
            <a:ext cx="10205720" cy="166712"/>
          </a:xfrm>
          <a:prstGeom prst="rect">
            <a:avLst/>
          </a:prstGeom>
        </p:spPr>
        <p:txBody>
          <a:bodyPr vert="horz" wrap="square" lIns="0" tIns="12700" rIns="0" bIns="0" rtlCol="0">
            <a:spAutoFit/>
          </a:bodyPr>
          <a:lstStyle/>
          <a:p>
            <a:pPr marL="12700">
              <a:lnSpc>
                <a:spcPct val="100000"/>
              </a:lnSpc>
              <a:spcBef>
                <a:spcPts val="100"/>
              </a:spcBef>
            </a:pPr>
            <a:r>
              <a:rPr lang="fr-FR" sz="1000" dirty="0">
                <a:latin typeface="Calibri"/>
                <a:cs typeface="Calibri"/>
              </a:rPr>
              <a:t>Drolet et al. Population-</a:t>
            </a:r>
            <a:r>
              <a:rPr lang="fr-FR" sz="1000" dirty="0" err="1">
                <a:latin typeface="Calibri"/>
                <a:cs typeface="Calibri"/>
              </a:rPr>
              <a:t>level</a:t>
            </a:r>
            <a:r>
              <a:rPr lang="fr-FR" sz="1000" dirty="0">
                <a:latin typeface="Calibri"/>
                <a:cs typeface="Calibri"/>
              </a:rPr>
              <a:t> impact and </a:t>
            </a:r>
            <a:r>
              <a:rPr lang="fr-FR" sz="1000" dirty="0" err="1">
                <a:latin typeface="Calibri"/>
                <a:cs typeface="Calibri"/>
              </a:rPr>
              <a:t>herd</a:t>
            </a:r>
            <a:r>
              <a:rPr lang="fr-FR" sz="1000" dirty="0">
                <a:latin typeface="Calibri"/>
                <a:cs typeface="Calibri"/>
              </a:rPr>
              <a:t> </a:t>
            </a:r>
            <a:r>
              <a:rPr lang="fr-FR" sz="1000" dirty="0" err="1">
                <a:latin typeface="Calibri"/>
                <a:cs typeface="Calibri"/>
              </a:rPr>
              <a:t>effects</a:t>
            </a:r>
            <a:r>
              <a:rPr lang="fr-FR" sz="1000" dirty="0">
                <a:latin typeface="Calibri"/>
                <a:cs typeface="Calibri"/>
              </a:rPr>
              <a:t> </a:t>
            </a:r>
            <a:r>
              <a:rPr lang="fr-FR" sz="1000" dirty="0" err="1">
                <a:latin typeface="Calibri"/>
                <a:cs typeface="Calibri"/>
              </a:rPr>
              <a:t>following</a:t>
            </a:r>
            <a:r>
              <a:rPr lang="fr-FR" sz="1000" dirty="0">
                <a:latin typeface="Calibri"/>
                <a:cs typeface="Calibri"/>
              </a:rPr>
              <a:t> </a:t>
            </a:r>
            <a:r>
              <a:rPr lang="fr-FR" sz="1000" dirty="0" err="1">
                <a:latin typeface="Calibri"/>
                <a:cs typeface="Calibri"/>
              </a:rPr>
              <a:t>human</a:t>
            </a:r>
            <a:r>
              <a:rPr lang="fr-FR" sz="1000" dirty="0">
                <a:latin typeface="Calibri"/>
                <a:cs typeface="Calibri"/>
              </a:rPr>
              <a:t> papillomavirus vaccination programmes: a </a:t>
            </a:r>
            <a:r>
              <a:rPr lang="fr-FR" sz="1000" dirty="0" err="1">
                <a:latin typeface="Calibri"/>
                <a:cs typeface="Calibri"/>
              </a:rPr>
              <a:t>systematic</a:t>
            </a:r>
            <a:r>
              <a:rPr lang="fr-FR" sz="1000" dirty="0">
                <a:latin typeface="Calibri"/>
                <a:cs typeface="Calibri"/>
              </a:rPr>
              <a:t> </a:t>
            </a:r>
            <a:r>
              <a:rPr lang="fr-FR" sz="1000" dirty="0" err="1">
                <a:latin typeface="Calibri"/>
                <a:cs typeface="Calibri"/>
              </a:rPr>
              <a:t>review</a:t>
            </a:r>
            <a:r>
              <a:rPr lang="fr-FR" sz="1000" dirty="0">
                <a:latin typeface="Calibri"/>
                <a:cs typeface="Calibri"/>
              </a:rPr>
              <a:t> and </a:t>
            </a:r>
            <a:r>
              <a:rPr lang="fr-FR" sz="1000" dirty="0" err="1">
                <a:latin typeface="Calibri"/>
                <a:cs typeface="Calibri"/>
              </a:rPr>
              <a:t>meta-analysis</a:t>
            </a:r>
            <a:r>
              <a:rPr lang="fr-FR" sz="1000" dirty="0">
                <a:latin typeface="Calibri"/>
                <a:cs typeface="Calibri"/>
              </a:rPr>
              <a:t>. Lancet Infect Dis</a:t>
            </a:r>
          </a:p>
        </p:txBody>
      </p:sp>
      <p:sp>
        <p:nvSpPr>
          <p:cNvPr id="12" name="object 12"/>
          <p:cNvSpPr txBox="1"/>
          <p:nvPr/>
        </p:nvSpPr>
        <p:spPr>
          <a:xfrm>
            <a:off x="826107" y="1452952"/>
            <a:ext cx="139700" cy="166712"/>
          </a:xfrm>
          <a:prstGeom prst="rect">
            <a:avLst/>
          </a:prstGeom>
        </p:spPr>
        <p:txBody>
          <a:bodyPr vert="horz" wrap="square" lIns="0" tIns="12700" rIns="0" bIns="0" rtlCol="0">
            <a:spAutoFit/>
          </a:bodyPr>
          <a:lstStyle/>
          <a:p>
            <a:pPr marL="12700">
              <a:lnSpc>
                <a:spcPct val="100000"/>
              </a:lnSpc>
              <a:spcBef>
                <a:spcPts val="100"/>
              </a:spcBef>
            </a:pPr>
            <a:r>
              <a:rPr lang="fr-FR" sz="1000" dirty="0">
                <a:latin typeface="Calibri"/>
                <a:cs typeface="Calibri"/>
              </a:rPr>
              <a:t>3.</a:t>
            </a:r>
          </a:p>
        </p:txBody>
      </p:sp>
      <p:sp>
        <p:nvSpPr>
          <p:cNvPr id="13" name="object 13"/>
          <p:cNvSpPr txBox="1"/>
          <p:nvPr/>
        </p:nvSpPr>
        <p:spPr>
          <a:xfrm>
            <a:off x="826107" y="1837001"/>
            <a:ext cx="139700" cy="197490"/>
          </a:xfrm>
          <a:prstGeom prst="rect">
            <a:avLst/>
          </a:prstGeom>
        </p:spPr>
        <p:txBody>
          <a:bodyPr vert="horz" wrap="square" lIns="0" tIns="12700" rIns="0" bIns="0" rtlCol="0">
            <a:spAutoFit/>
          </a:bodyPr>
          <a:lstStyle/>
          <a:p>
            <a:pPr marL="12700">
              <a:lnSpc>
                <a:spcPct val="100000"/>
              </a:lnSpc>
              <a:spcBef>
                <a:spcPts val="100"/>
              </a:spcBef>
            </a:pPr>
            <a:r>
              <a:rPr lang="fr-FR" sz="1000" dirty="0">
                <a:latin typeface="Calibri"/>
                <a:cs typeface="Calibri"/>
              </a:rPr>
              <a:t>4</a:t>
            </a:r>
            <a:r>
              <a:rPr lang="fr-FR" sz="1200" dirty="0">
                <a:latin typeface="Calibri"/>
                <a:cs typeface="Calibri"/>
              </a:rPr>
              <a:t>.</a:t>
            </a:r>
          </a:p>
        </p:txBody>
      </p:sp>
      <p:sp>
        <p:nvSpPr>
          <p:cNvPr id="14" name="object 14"/>
          <p:cNvSpPr txBox="1"/>
          <p:nvPr/>
        </p:nvSpPr>
        <p:spPr>
          <a:xfrm>
            <a:off x="826107" y="2135704"/>
            <a:ext cx="139700" cy="723916"/>
          </a:xfrm>
          <a:prstGeom prst="rect">
            <a:avLst/>
          </a:prstGeom>
        </p:spPr>
        <p:txBody>
          <a:bodyPr vert="horz" wrap="square" lIns="0" tIns="94615" rIns="0" bIns="0" rtlCol="0">
            <a:spAutoFit/>
          </a:bodyPr>
          <a:lstStyle/>
          <a:p>
            <a:pPr marL="12700">
              <a:lnSpc>
                <a:spcPct val="100000"/>
              </a:lnSpc>
              <a:spcBef>
                <a:spcPts val="745"/>
              </a:spcBef>
            </a:pPr>
            <a:r>
              <a:rPr lang="fr-FR" sz="1000" dirty="0">
                <a:latin typeface="Calibri"/>
                <a:cs typeface="Calibri"/>
              </a:rPr>
              <a:t>5.</a:t>
            </a:r>
          </a:p>
          <a:p>
            <a:pPr marL="12700">
              <a:lnSpc>
                <a:spcPct val="100000"/>
              </a:lnSpc>
              <a:spcBef>
                <a:spcPts val="650"/>
              </a:spcBef>
            </a:pPr>
            <a:r>
              <a:rPr lang="fr-FR" sz="1000" dirty="0">
                <a:latin typeface="Calibri"/>
                <a:cs typeface="Calibri"/>
              </a:rPr>
              <a:t>6.</a:t>
            </a:r>
          </a:p>
          <a:p>
            <a:pPr marL="12700">
              <a:lnSpc>
                <a:spcPct val="100000"/>
              </a:lnSpc>
              <a:spcBef>
                <a:spcPts val="575"/>
              </a:spcBef>
            </a:pPr>
            <a:r>
              <a:rPr lang="fr-FR" sz="1000" dirty="0">
                <a:latin typeface="Calibri"/>
                <a:cs typeface="Calibri"/>
              </a:rPr>
              <a:t>7.</a:t>
            </a:r>
          </a:p>
        </p:txBody>
      </p:sp>
      <p:sp>
        <p:nvSpPr>
          <p:cNvPr id="15" name="object 15"/>
          <p:cNvSpPr txBox="1"/>
          <p:nvPr/>
        </p:nvSpPr>
        <p:spPr>
          <a:xfrm>
            <a:off x="826107" y="3028768"/>
            <a:ext cx="139700" cy="556260"/>
          </a:xfrm>
          <a:prstGeom prst="rect">
            <a:avLst/>
          </a:prstGeom>
        </p:spPr>
        <p:txBody>
          <a:bodyPr vert="horz" wrap="square" lIns="0" tIns="94615" rIns="0" bIns="0" rtlCol="0">
            <a:spAutoFit/>
          </a:bodyPr>
          <a:lstStyle/>
          <a:p>
            <a:pPr marL="12700">
              <a:lnSpc>
                <a:spcPct val="100000"/>
              </a:lnSpc>
              <a:spcBef>
                <a:spcPts val="745"/>
              </a:spcBef>
            </a:pPr>
            <a:r>
              <a:rPr lang="fr-FR" sz="1200">
                <a:latin typeface="Calibri"/>
                <a:cs typeface="Calibri"/>
              </a:rPr>
              <a:t>8.</a:t>
            </a:r>
          </a:p>
          <a:p>
            <a:pPr marL="12700">
              <a:lnSpc>
                <a:spcPct val="100000"/>
              </a:lnSpc>
              <a:spcBef>
                <a:spcPts val="650"/>
              </a:spcBef>
            </a:pPr>
            <a:r>
              <a:rPr lang="fr-FR" sz="1200">
                <a:latin typeface="Calibri"/>
                <a:cs typeface="Calibri"/>
              </a:rPr>
              <a:t>9.</a:t>
            </a:r>
          </a:p>
        </p:txBody>
      </p:sp>
      <p:sp>
        <p:nvSpPr>
          <p:cNvPr id="16" name="object 16"/>
          <p:cNvSpPr txBox="1"/>
          <p:nvPr/>
        </p:nvSpPr>
        <p:spPr>
          <a:xfrm>
            <a:off x="826107" y="3751144"/>
            <a:ext cx="216535" cy="197490"/>
          </a:xfrm>
          <a:prstGeom prst="rect">
            <a:avLst/>
          </a:prstGeom>
        </p:spPr>
        <p:txBody>
          <a:bodyPr vert="horz" wrap="square" lIns="0" tIns="12700" rIns="0" bIns="0" rtlCol="0">
            <a:spAutoFit/>
          </a:bodyPr>
          <a:lstStyle/>
          <a:p>
            <a:pPr marL="12700">
              <a:lnSpc>
                <a:spcPct val="100000"/>
              </a:lnSpc>
              <a:spcBef>
                <a:spcPts val="100"/>
              </a:spcBef>
            </a:pPr>
            <a:r>
              <a:rPr lang="fr-FR" sz="1000" dirty="0">
                <a:latin typeface="Calibri"/>
                <a:cs typeface="Calibri"/>
              </a:rPr>
              <a:t>10</a:t>
            </a:r>
            <a:r>
              <a:rPr lang="fr-FR" sz="1200" dirty="0">
                <a:latin typeface="Calibri"/>
                <a:cs typeface="Calibri"/>
              </a:rPr>
              <a:t>.</a:t>
            </a:r>
          </a:p>
        </p:txBody>
      </p:sp>
      <p:sp>
        <p:nvSpPr>
          <p:cNvPr id="17" name="object 17"/>
          <p:cNvSpPr txBox="1"/>
          <p:nvPr/>
        </p:nvSpPr>
        <p:spPr>
          <a:xfrm>
            <a:off x="808974" y="4101366"/>
            <a:ext cx="216535" cy="197490"/>
          </a:xfrm>
          <a:prstGeom prst="rect">
            <a:avLst/>
          </a:prstGeom>
        </p:spPr>
        <p:txBody>
          <a:bodyPr vert="horz" wrap="square" lIns="0" tIns="12700" rIns="0" bIns="0" rtlCol="0">
            <a:spAutoFit/>
          </a:bodyPr>
          <a:lstStyle/>
          <a:p>
            <a:pPr marL="12700">
              <a:lnSpc>
                <a:spcPct val="100000"/>
              </a:lnSpc>
              <a:spcBef>
                <a:spcPts val="100"/>
              </a:spcBef>
            </a:pPr>
            <a:r>
              <a:rPr lang="fr-FR" sz="1000" dirty="0">
                <a:latin typeface="Calibri"/>
                <a:cs typeface="Calibri"/>
              </a:rPr>
              <a:t>11</a:t>
            </a:r>
            <a:r>
              <a:rPr lang="fr-FR" sz="1200" dirty="0">
                <a:latin typeface="Calibri"/>
                <a:cs typeface="Calibri"/>
              </a:rPr>
              <a:t>.</a:t>
            </a:r>
          </a:p>
        </p:txBody>
      </p:sp>
      <p:sp>
        <p:nvSpPr>
          <p:cNvPr id="18" name="object 18"/>
          <p:cNvSpPr txBox="1"/>
          <p:nvPr/>
        </p:nvSpPr>
        <p:spPr>
          <a:xfrm>
            <a:off x="826107" y="4392657"/>
            <a:ext cx="11365893" cy="1949252"/>
          </a:xfrm>
          <a:prstGeom prst="rect">
            <a:avLst/>
          </a:prstGeom>
        </p:spPr>
        <p:txBody>
          <a:bodyPr vert="horz" wrap="square" lIns="0" tIns="12700" rIns="0" bIns="0" rtlCol="0">
            <a:spAutoFit/>
          </a:bodyPr>
          <a:lstStyle/>
          <a:p>
            <a:pPr marL="527685">
              <a:lnSpc>
                <a:spcPct val="100000"/>
              </a:lnSpc>
              <a:spcBef>
                <a:spcPts val="100"/>
              </a:spcBef>
            </a:pPr>
            <a:r>
              <a:rPr lang="fr-FR" sz="1000" dirty="0">
                <a:latin typeface="Calibri"/>
                <a:cs typeface="Calibri"/>
              </a:rPr>
              <a:t>2015;15:565-580</a:t>
            </a:r>
          </a:p>
          <a:p>
            <a:pPr marL="228600" indent="-228600">
              <a:buAutoNum type="arabicPeriod" startAt="12"/>
            </a:pPr>
            <a:r>
              <a:rPr lang="fr-FR" sz="1000" dirty="0">
                <a:latin typeface="Calibri"/>
                <a:cs typeface="Calibri"/>
              </a:rPr>
              <a:t>          Lei et al. </a:t>
            </a:r>
            <a:r>
              <a:rPr lang="fr-FR" sz="1000" dirty="0" err="1">
                <a:latin typeface="Calibri"/>
                <a:cs typeface="Calibri"/>
              </a:rPr>
              <a:t>HPV</a:t>
            </a:r>
            <a:r>
              <a:rPr lang="fr-FR" sz="1000" dirty="0">
                <a:latin typeface="Calibri"/>
                <a:cs typeface="Calibri"/>
              </a:rPr>
              <a:t> Vaccination and the Risk of Cervical Cancer. N </a:t>
            </a:r>
            <a:r>
              <a:rPr lang="fr-FR" sz="1000" dirty="0" err="1">
                <a:latin typeface="Calibri"/>
                <a:cs typeface="Calibri"/>
              </a:rPr>
              <a:t>EnglJ</a:t>
            </a:r>
            <a:r>
              <a:rPr lang="fr-FR" sz="1000" dirty="0">
                <a:latin typeface="Calibri"/>
                <a:cs typeface="Calibri"/>
              </a:rPr>
              <a:t> Med 383;14. 2020</a:t>
            </a:r>
          </a:p>
          <a:p>
            <a:pPr marL="228600" indent="-228600">
              <a:buAutoNum type="arabicPeriod" startAt="12"/>
            </a:pPr>
            <a:endParaRPr lang="en-US" sz="1000" spc="-35" dirty="0">
              <a:latin typeface="Calibri"/>
              <a:cs typeface="Calibri"/>
            </a:endParaRPr>
          </a:p>
          <a:p>
            <a:pPr marL="228600" indent="-228600">
              <a:buAutoNum type="arabicPeriod" startAt="12"/>
            </a:pPr>
            <a:endParaRPr lang="en-US" sz="1000" spc="-35" dirty="0">
              <a:latin typeface="Calibri"/>
              <a:cs typeface="Calibri"/>
            </a:endParaRPr>
          </a:p>
          <a:p>
            <a:pPr>
              <a:lnSpc>
                <a:spcPct val="100000"/>
              </a:lnSpc>
            </a:pPr>
            <a:endParaRPr sz="1000" dirty="0">
              <a:latin typeface="Times New Roman"/>
              <a:cs typeface="Times New Roman"/>
            </a:endParaRPr>
          </a:p>
          <a:p>
            <a:pPr marL="12700">
              <a:lnSpc>
                <a:spcPct val="100000"/>
              </a:lnSpc>
              <a:spcBef>
                <a:spcPts val="855"/>
              </a:spcBef>
            </a:pPr>
            <a:r>
              <a:rPr lang="fr-FR" sz="1000" b="1" dirty="0">
                <a:latin typeface="Calibri"/>
                <a:cs typeface="Calibri"/>
              </a:rPr>
              <a:t>Références générales :</a:t>
            </a:r>
          </a:p>
          <a:p>
            <a:pPr marL="241300" indent="-228600">
              <a:lnSpc>
                <a:spcPct val="100000"/>
              </a:lnSpc>
              <a:spcBef>
                <a:spcPts val="555"/>
              </a:spcBef>
              <a:buFont typeface="Arial"/>
              <a:buChar char="•"/>
              <a:tabLst>
                <a:tab pos="240665" algn="l"/>
                <a:tab pos="241300" algn="l"/>
              </a:tabLst>
            </a:pPr>
            <a:r>
              <a:rPr lang="fr-FR" sz="1000" dirty="0">
                <a:latin typeface="Calibri"/>
                <a:cs typeface="Calibri"/>
              </a:rPr>
              <a:t>Note de synthèse de l’OMS sur les vaccins anti-</a:t>
            </a:r>
            <a:r>
              <a:rPr lang="fr-FR" sz="1000" dirty="0" err="1">
                <a:latin typeface="Calibri"/>
                <a:cs typeface="Calibri"/>
              </a:rPr>
              <a:t>VPH</a:t>
            </a:r>
            <a:r>
              <a:rPr lang="fr-FR" sz="1000" dirty="0">
                <a:latin typeface="Calibri"/>
                <a:cs typeface="Calibri"/>
              </a:rPr>
              <a:t> : </a:t>
            </a:r>
            <a:r>
              <a:rPr lang="fr-FR" sz="1000" dirty="0">
                <a:latin typeface="Calibri"/>
                <a:cs typeface="Calibri"/>
                <a:hlinkClick r:id="rId2"/>
              </a:rPr>
              <a:t>https://www.who.int/teams/immunization-vaccines-and-biologicals/policies/position-papers/human-papillomavirus-(hpv)</a:t>
            </a:r>
          </a:p>
          <a:p>
            <a:pPr marL="241300" indent="-228600">
              <a:lnSpc>
                <a:spcPct val="100000"/>
              </a:lnSpc>
              <a:spcBef>
                <a:spcPts val="555"/>
              </a:spcBef>
              <a:buFont typeface="Arial"/>
              <a:buChar char="•"/>
              <a:tabLst>
                <a:tab pos="240665" algn="l"/>
                <a:tab pos="241300" algn="l"/>
              </a:tabLst>
            </a:pPr>
            <a:r>
              <a:rPr lang="fr-FR" sz="1000" dirty="0">
                <a:latin typeface="Calibri"/>
                <a:cs typeface="Calibri"/>
              </a:rPr>
              <a:t>Sécurité vaccinale dans le monde. </a:t>
            </a:r>
            <a:r>
              <a:rPr lang="fr-FR" sz="1000" dirty="0"/>
              <a:t>Innocuité des vaccins contre le papillomavirus humain </a:t>
            </a:r>
            <a:r>
              <a:rPr lang="fr-FR" sz="1000" dirty="0">
                <a:latin typeface="+mn-lt"/>
                <a:cs typeface="Calibri"/>
                <a:hlinkClick r:id="rId3"/>
              </a:rPr>
              <a:t>https://www.who.int/groups/global-advisory-committee-on-vaccine-safety/topics/human-papillomavirus-vaccines/safety</a:t>
            </a:r>
          </a:p>
          <a:p>
            <a:pPr marL="241300" indent="-228600">
              <a:lnSpc>
                <a:spcPct val="100000"/>
              </a:lnSpc>
              <a:spcBef>
                <a:spcPts val="530"/>
              </a:spcBef>
              <a:buFont typeface="Arial"/>
              <a:buChar char="•"/>
              <a:tabLst>
                <a:tab pos="240665" algn="l"/>
                <a:tab pos="241300" algn="l"/>
              </a:tabLst>
            </a:pPr>
            <a:r>
              <a:rPr lang="fr-FR" sz="1000" dirty="0">
                <a:latin typeface="Calibri"/>
                <a:cs typeface="Calibri"/>
              </a:rPr>
              <a:t>Vaccins préqualifiés par l’OMS https://extranet.who.int/gavi/PQ_Web/</a:t>
            </a:r>
          </a:p>
          <a:p>
            <a:pPr marL="241300" indent="-228600">
              <a:lnSpc>
                <a:spcPct val="100000"/>
              </a:lnSpc>
              <a:spcBef>
                <a:spcPts val="505"/>
              </a:spcBef>
              <a:buFont typeface="Arial"/>
              <a:buChar char="•"/>
              <a:tabLst>
                <a:tab pos="240665" algn="l"/>
                <a:tab pos="241300" algn="l"/>
              </a:tabLst>
            </a:pPr>
            <a:r>
              <a:rPr lang="fr-FR" sz="1000" dirty="0">
                <a:latin typeface="Calibri"/>
                <a:cs typeface="Calibri"/>
              </a:rPr>
              <a:t>Appel d’offres de la Division des approvisionnements de l’UNICEF, 2020 </a:t>
            </a:r>
            <a:r>
              <a:rPr lang="fr-FR" sz="1000" u="sng" dirty="0">
                <a:solidFill>
                  <a:srgbClr val="0462C1"/>
                </a:solidFill>
                <a:uFill>
                  <a:solidFill>
                    <a:srgbClr val="0462C1"/>
                  </a:solidFill>
                </a:uFill>
                <a:latin typeface="Calibri"/>
                <a:cs typeface="Calibri"/>
              </a:rPr>
              <a:t>https://www.unicef.org/supply/documents/human-papilloma-virus-hpv-vaccine-price-data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314163"/>
            <a:ext cx="9083675" cy="324485"/>
          </a:xfrm>
          <a:prstGeom prst="rect">
            <a:avLst/>
          </a:prstGeom>
        </p:spPr>
        <p:txBody>
          <a:bodyPr vert="horz" wrap="square" lIns="0" tIns="13970" rIns="0" bIns="0" rtlCol="0" anchor="t">
            <a:spAutoFit/>
          </a:bodyPr>
          <a:lstStyle/>
          <a:p>
            <a:pPr marL="12700">
              <a:spcBef>
                <a:spcPts val="110"/>
              </a:spcBef>
            </a:pPr>
            <a:r>
              <a:rPr lang="fr-FR" sz="1950">
                <a:solidFill>
                  <a:srgbClr val="000000"/>
                </a:solidFill>
              </a:rPr>
              <a:t>Profil des vaccins anti-VPH financés par Gavi à l’appui du processus national de prise de décisions, mars 2023</a:t>
            </a:r>
          </a:p>
        </p:txBody>
      </p:sp>
      <p:sp>
        <p:nvSpPr>
          <p:cNvPr id="3" name="object 3"/>
          <p:cNvSpPr txBox="1"/>
          <p:nvPr/>
        </p:nvSpPr>
        <p:spPr>
          <a:xfrm>
            <a:off x="315874" y="1127252"/>
            <a:ext cx="11699342" cy="5202963"/>
          </a:xfrm>
          <a:prstGeom prst="rect">
            <a:avLst/>
          </a:prstGeom>
        </p:spPr>
        <p:txBody>
          <a:bodyPr vert="horz" wrap="square" lIns="0" tIns="48260" rIns="0" bIns="0" rtlCol="0">
            <a:spAutoFit/>
          </a:bodyPr>
          <a:lstStyle/>
          <a:p>
            <a:pPr marL="12700" marR="1909445">
              <a:lnSpc>
                <a:spcPts val="1900"/>
              </a:lnSpc>
              <a:spcBef>
                <a:spcPts val="380"/>
              </a:spcBef>
            </a:pPr>
            <a:r>
              <a:rPr lang="fr-FR" sz="1600" dirty="0">
                <a:latin typeface="Calibri"/>
                <a:cs typeface="Calibri"/>
              </a:rPr>
              <a:t>Cette ressource complète les </a:t>
            </a:r>
            <a:r>
              <a:rPr lang="fr-FR" sz="1600" dirty="0">
                <a:latin typeface="Calibri"/>
                <a:cs typeface="Calibri"/>
                <a:hlinkClick r:id="rId3"/>
              </a:rPr>
              <a:t>profils produits détaillés de Gavi</a:t>
            </a:r>
            <a:r>
              <a:rPr lang="fr-FR" sz="1600" dirty="0">
                <a:latin typeface="Calibri"/>
                <a:cs typeface="Calibri"/>
              </a:rPr>
              <a:t> (</a:t>
            </a:r>
            <a:r>
              <a:rPr lang="fr-FR" sz="1600" dirty="0" err="1">
                <a:latin typeface="Calibri"/>
                <a:cs typeface="Calibri"/>
              </a:rPr>
              <a:t>PPD</a:t>
            </a:r>
            <a:r>
              <a:rPr lang="fr-FR" sz="1600" dirty="0">
                <a:latin typeface="Calibri"/>
                <a:cs typeface="Calibri"/>
              </a:rPr>
              <a:t>) pour les vaccins préqualifiés par l'OMS.  </a:t>
            </a:r>
          </a:p>
          <a:p>
            <a:pPr marL="12700" marR="1909445">
              <a:lnSpc>
                <a:spcPts val="1900"/>
              </a:lnSpc>
              <a:spcBef>
                <a:spcPts val="380"/>
              </a:spcBef>
            </a:pPr>
            <a:r>
              <a:rPr lang="fr-FR" sz="1600" dirty="0">
                <a:latin typeface="Calibri"/>
                <a:cs typeface="Calibri"/>
              </a:rPr>
              <a:t>L’objectif principal des Profils produits détaillés (</a:t>
            </a:r>
            <a:r>
              <a:rPr lang="fr-FR" sz="1600" dirty="0" err="1">
                <a:latin typeface="Calibri"/>
                <a:cs typeface="Calibri"/>
              </a:rPr>
              <a:t>PPD</a:t>
            </a:r>
            <a:r>
              <a:rPr lang="fr-FR" sz="1600" dirty="0">
                <a:latin typeface="Calibri"/>
                <a:cs typeface="Calibri"/>
              </a:rPr>
              <a:t>) est de permettre aux pays d’accéder facilement à des informations actualisées et détaillées sur les vaccins financés par Gavi. Les pays sont encouragés à tenir compte de facteurs autres que le coût d’acquisition et l’impact sur les pays et leurs obligations de cofinancement face aux exigences requises : les </a:t>
            </a:r>
            <a:r>
              <a:rPr lang="fr-FR" sz="1600" dirty="0" err="1">
                <a:latin typeface="Calibri"/>
                <a:cs typeface="Calibri"/>
              </a:rPr>
              <a:t>PPD</a:t>
            </a:r>
            <a:r>
              <a:rPr lang="fr-FR" sz="1600" dirty="0">
                <a:latin typeface="Calibri"/>
                <a:cs typeface="Calibri"/>
              </a:rPr>
              <a:t> comprennent des informations sur les présentations vaccinales, les prix, les taux de perte indicatifs, les fabricants, le volume de la chaîne du froid et la manipulation. Ces informations aideront les pays à décider quelle présentation vaccinale sera la mieux appropriée pour leur programme de vaccination. Sélectionner un vaccin qui soit le plus favorable sur le plan programmatique pour le contexte d’un pays spécifique contribue à la viabilité d’un programme de vaccination. Les </a:t>
            </a:r>
            <a:r>
              <a:rPr lang="fr-FR" sz="1600" dirty="0" err="1">
                <a:latin typeface="Calibri"/>
                <a:cs typeface="Calibri"/>
              </a:rPr>
              <a:t>PPD</a:t>
            </a:r>
            <a:r>
              <a:rPr lang="fr-FR" sz="1600" dirty="0">
                <a:latin typeface="Calibri"/>
                <a:cs typeface="Calibri"/>
              </a:rPr>
              <a:t> sont référencés dans les Directives de Gavi sur le financement des vaccins et disponibles sur le site internet de l'Alliance.</a:t>
            </a:r>
          </a:p>
          <a:p>
            <a:pPr>
              <a:lnSpc>
                <a:spcPct val="100000"/>
              </a:lnSpc>
              <a:spcBef>
                <a:spcPts val="45"/>
              </a:spcBef>
            </a:pPr>
            <a:endParaRPr sz="1600" dirty="0">
              <a:latin typeface="Times New Roman"/>
              <a:cs typeface="Times New Roman"/>
            </a:endParaRPr>
          </a:p>
          <a:p>
            <a:pPr marL="12700" marR="5080">
              <a:lnSpc>
                <a:spcPct val="89600"/>
              </a:lnSpc>
            </a:pPr>
            <a:r>
              <a:rPr lang="fr-FR" sz="1600" dirty="0">
                <a:latin typeface="Calibri"/>
                <a:cs typeface="Calibri"/>
              </a:rPr>
              <a:t>Le second objectif des </a:t>
            </a:r>
            <a:r>
              <a:rPr lang="fr-FR" sz="1600" dirty="0" err="1">
                <a:latin typeface="Calibri"/>
                <a:cs typeface="Calibri"/>
              </a:rPr>
              <a:t>PPD</a:t>
            </a:r>
            <a:r>
              <a:rPr lang="fr-FR" sz="1600" dirty="0">
                <a:latin typeface="Calibri"/>
                <a:cs typeface="Calibri"/>
              </a:rPr>
              <a:t> est de fournir un aperçu de tous les produits vaccinaux, qu’ils soient préqualifiés ou en cours d’examen pour une éventuelle préqualification, y compris un certain nombre de présentations et de produits qui ne sont pas actuellement achetés par l’UNICEF pour le compte de Gavi. Le format des </a:t>
            </a:r>
            <a:r>
              <a:rPr lang="fr-FR" sz="1600" dirty="0" err="1">
                <a:latin typeface="Calibri"/>
                <a:cs typeface="Calibri"/>
              </a:rPr>
              <a:t>PPD</a:t>
            </a:r>
            <a:r>
              <a:rPr lang="fr-FR" sz="1600" dirty="0">
                <a:latin typeface="Calibri"/>
                <a:cs typeface="Calibri"/>
              </a:rPr>
              <a:t> a été créé de façon spécifique pour permettre aux pays de comparer les produits vaccinaux préqualifiés par l’OMS, pour pleinement les informer de leurs options.</a:t>
            </a:r>
          </a:p>
          <a:p>
            <a:pPr>
              <a:lnSpc>
                <a:spcPct val="100000"/>
              </a:lnSpc>
            </a:pPr>
            <a:endParaRPr sz="1600" dirty="0">
              <a:latin typeface="Times New Roman"/>
              <a:cs typeface="Times New Roman"/>
            </a:endParaRPr>
          </a:p>
          <a:p>
            <a:pPr marL="12700" marR="28575">
              <a:lnSpc>
                <a:spcPct val="90300"/>
              </a:lnSpc>
              <a:spcBef>
                <a:spcPts val="1425"/>
              </a:spcBef>
            </a:pPr>
            <a:r>
              <a:rPr lang="fr-FR" sz="1600" dirty="0">
                <a:latin typeface="Calibri"/>
                <a:cs typeface="Calibri"/>
              </a:rPr>
              <a:t>Les informations figurant dans les </a:t>
            </a:r>
            <a:r>
              <a:rPr lang="fr-FR" sz="1600" dirty="0" err="1">
                <a:latin typeface="Calibri"/>
                <a:cs typeface="Calibri"/>
              </a:rPr>
              <a:t>PPD</a:t>
            </a:r>
            <a:r>
              <a:rPr lang="fr-FR" sz="1600" dirty="0">
                <a:latin typeface="Calibri"/>
                <a:cs typeface="Calibri"/>
              </a:rPr>
              <a:t> proviennent de sources diverses, notamment du Secrétariat de Gavi, des pages web sur les vaccins préqualifiés par l’OMS, des notes de synthèse de l’OMS et du menu des produits de l’UNICEF pour les vaccins fournis dans le cadre des programmes soutenus par Gavi, ainsi que de publications révisées par des pairs. Le Secrétariat de Gavi veillera à ce que les informations contenues dans les </a:t>
            </a:r>
            <a:r>
              <a:rPr lang="fr-FR" sz="1600" dirty="0" err="1">
                <a:latin typeface="Calibri"/>
                <a:cs typeface="Calibri"/>
              </a:rPr>
              <a:t>PPD</a:t>
            </a:r>
            <a:r>
              <a:rPr lang="fr-FR" sz="1600" dirty="0">
                <a:latin typeface="Calibri"/>
                <a:cs typeface="Calibri"/>
              </a:rPr>
              <a:t> soient actualisées à mesure que de nouveaux produits sont préqualifiés par l’OMS et disponibles pour pouvoir bénéficier d’un soutien Gavi. Les </a:t>
            </a:r>
            <a:r>
              <a:rPr lang="fr-FR" sz="1600" dirty="0" err="1">
                <a:latin typeface="Calibri"/>
                <a:cs typeface="Calibri"/>
              </a:rPr>
              <a:t>PPD</a:t>
            </a:r>
            <a:r>
              <a:rPr lang="fr-FR" sz="1600" dirty="0">
                <a:latin typeface="Calibri"/>
                <a:cs typeface="Calibri"/>
              </a:rPr>
              <a:t> seront actualisés selon un calendrier fixe ou plus fréquemment si nécessaire.</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243" y="574547"/>
            <a:ext cx="1889965" cy="695960"/>
          </a:xfrm>
          <a:prstGeom prst="rect">
            <a:avLst/>
          </a:prstGeom>
        </p:spPr>
        <p:txBody>
          <a:bodyPr vert="horz" wrap="square" lIns="0" tIns="12700" rIns="0" bIns="0" rtlCol="0">
            <a:spAutoFit/>
          </a:bodyPr>
          <a:lstStyle/>
          <a:p>
            <a:pPr marL="12700">
              <a:lnSpc>
                <a:spcPct val="100000"/>
              </a:lnSpc>
              <a:spcBef>
                <a:spcPts val="100"/>
              </a:spcBef>
            </a:pPr>
            <a:r>
              <a:rPr lang="fr-FR" sz="4400" b="0" dirty="0">
                <a:latin typeface="Calibri Light"/>
                <a:cs typeface="Calibri Light"/>
              </a:rPr>
              <a:t>Partie 1:</a:t>
            </a:r>
          </a:p>
        </p:txBody>
      </p:sp>
      <p:sp>
        <p:nvSpPr>
          <p:cNvPr id="3" name="object 3"/>
          <p:cNvSpPr txBox="1"/>
          <p:nvPr/>
        </p:nvSpPr>
        <p:spPr>
          <a:xfrm>
            <a:off x="2999994" y="2907284"/>
            <a:ext cx="5589905" cy="756920"/>
          </a:xfrm>
          <a:prstGeom prst="rect">
            <a:avLst/>
          </a:prstGeom>
        </p:spPr>
        <p:txBody>
          <a:bodyPr vert="horz" wrap="square" lIns="0" tIns="12700" rIns="0" bIns="0" rtlCol="0">
            <a:spAutoFit/>
          </a:bodyPr>
          <a:lstStyle/>
          <a:p>
            <a:pPr marL="12700">
              <a:lnSpc>
                <a:spcPct val="100000"/>
              </a:lnSpc>
              <a:spcBef>
                <a:spcPts val="100"/>
              </a:spcBef>
            </a:pPr>
            <a:r>
              <a:rPr lang="fr-FR" sz="4800">
                <a:latin typeface="Calibri"/>
                <a:cs typeface="Calibri"/>
              </a:rPr>
              <a:t>Caractéristiques des vaccins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396" y="29552"/>
            <a:ext cx="9451531" cy="695960"/>
          </a:xfrm>
          <a:prstGeom prst="rect">
            <a:avLst/>
          </a:prstGeom>
        </p:spPr>
        <p:txBody>
          <a:bodyPr vert="horz" wrap="square" lIns="0" tIns="12700" rIns="0" bIns="0" rtlCol="0">
            <a:spAutoFit/>
          </a:bodyPr>
          <a:lstStyle/>
          <a:p>
            <a:pPr marL="12700">
              <a:lnSpc>
                <a:spcPct val="100000"/>
              </a:lnSpc>
              <a:spcBef>
                <a:spcPts val="100"/>
              </a:spcBef>
            </a:pPr>
            <a:r>
              <a:rPr lang="fr-FR" dirty="0"/>
              <a:t>Vaccins anti-</a:t>
            </a:r>
            <a:r>
              <a:rPr lang="fr-FR" dirty="0" err="1"/>
              <a:t>VPH</a:t>
            </a:r>
            <a:r>
              <a:rPr lang="fr-FR" dirty="0"/>
              <a:t> préqualifiés par l’OMS*</a:t>
            </a:r>
          </a:p>
        </p:txBody>
      </p:sp>
      <p:graphicFrame>
        <p:nvGraphicFramePr>
          <p:cNvPr id="3" name="object 3"/>
          <p:cNvGraphicFramePr>
            <a:graphicFrameLocks noGrp="1"/>
          </p:cNvGraphicFramePr>
          <p:nvPr>
            <p:extLst>
              <p:ext uri="{D42A27DB-BD31-4B8C-83A1-F6EECF244321}">
                <p14:modId xmlns:p14="http://schemas.microsoft.com/office/powerpoint/2010/main" val="4140498087"/>
              </p:ext>
            </p:extLst>
          </p:nvPr>
        </p:nvGraphicFramePr>
        <p:xfrm>
          <a:off x="259397" y="1132522"/>
          <a:ext cx="9692345" cy="5225324"/>
        </p:xfrm>
        <a:graphic>
          <a:graphicData uri="http://schemas.openxmlformats.org/drawingml/2006/table">
            <a:tbl>
              <a:tblPr firstRow="1" bandRow="1">
                <a:tableStyleId>{2D5ABB26-0587-4C30-8999-92F81FD0307C}</a:tableStyleId>
              </a:tblPr>
              <a:tblGrid>
                <a:gridCol w="1859593">
                  <a:extLst>
                    <a:ext uri="{9D8B030D-6E8A-4147-A177-3AD203B41FA5}">
                      <a16:colId xmlns:a16="http://schemas.microsoft.com/office/drawing/2014/main" val="20000"/>
                    </a:ext>
                  </a:extLst>
                </a:gridCol>
                <a:gridCol w="1980860">
                  <a:extLst>
                    <a:ext uri="{9D8B030D-6E8A-4147-A177-3AD203B41FA5}">
                      <a16:colId xmlns:a16="http://schemas.microsoft.com/office/drawing/2014/main" val="20001"/>
                    </a:ext>
                  </a:extLst>
                </a:gridCol>
                <a:gridCol w="1980859">
                  <a:extLst>
                    <a:ext uri="{9D8B030D-6E8A-4147-A177-3AD203B41FA5}">
                      <a16:colId xmlns:a16="http://schemas.microsoft.com/office/drawing/2014/main" val="20002"/>
                    </a:ext>
                  </a:extLst>
                </a:gridCol>
                <a:gridCol w="1950807">
                  <a:extLst>
                    <a:ext uri="{9D8B030D-6E8A-4147-A177-3AD203B41FA5}">
                      <a16:colId xmlns:a16="http://schemas.microsoft.com/office/drawing/2014/main" val="20003"/>
                    </a:ext>
                  </a:extLst>
                </a:gridCol>
                <a:gridCol w="1920226">
                  <a:extLst>
                    <a:ext uri="{9D8B030D-6E8A-4147-A177-3AD203B41FA5}">
                      <a16:colId xmlns:a16="http://schemas.microsoft.com/office/drawing/2014/main" val="20004"/>
                    </a:ext>
                  </a:extLst>
                </a:gridCol>
              </a:tblGrid>
              <a:tr h="370840">
                <a:tc>
                  <a:txBody>
                    <a:bodyPr/>
                    <a:lstStyle/>
                    <a:p>
                      <a:pPr marL="90805">
                        <a:lnSpc>
                          <a:spcPct val="100000"/>
                        </a:lnSpc>
                        <a:spcBef>
                          <a:spcPts val="140"/>
                        </a:spcBef>
                      </a:pPr>
                      <a:r>
                        <a:rPr lang="fr-FR" sz="1600" b="1">
                          <a:latin typeface="Calibri"/>
                          <a:cs typeface="Calibri"/>
                        </a:rPr>
                        <a:t>Nom commercial</a:t>
                      </a:r>
                    </a:p>
                  </a:txBody>
                  <a:tcPr marL="0" marR="0" marT="177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a:txBody>
                    <a:bodyPr/>
                    <a:lstStyle/>
                    <a:p>
                      <a:pPr marL="90805">
                        <a:lnSpc>
                          <a:spcPct val="100000"/>
                        </a:lnSpc>
                        <a:spcBef>
                          <a:spcPts val="140"/>
                        </a:spcBef>
                      </a:pPr>
                      <a:r>
                        <a:rPr lang="fr-FR" sz="1600" b="1">
                          <a:latin typeface="Calibri"/>
                          <a:cs typeface="Calibri"/>
                        </a:rPr>
                        <a:t>Cecolin®</a:t>
                      </a:r>
                    </a:p>
                  </a:txBody>
                  <a:tcPr marL="0" marR="0" marT="17780" marB="0">
                    <a:lnL w="19050" cap="flat" cmpd="sng" algn="ctr">
                      <a:solidFill>
                        <a:srgbClr val="000000"/>
                      </a:solidFill>
                      <a:prstDash val="solid"/>
                      <a:round/>
                      <a:headEnd type="none" w="med" len="med"/>
                      <a:tailEnd type="none" w="med" len="me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92075">
                        <a:lnSpc>
                          <a:spcPct val="100000"/>
                        </a:lnSpc>
                        <a:spcBef>
                          <a:spcPts val="140"/>
                        </a:spcBef>
                      </a:pPr>
                      <a:r>
                        <a:rPr lang="fr-FR" sz="1600" b="1">
                          <a:latin typeface="Calibri"/>
                          <a:cs typeface="Calibri"/>
                        </a:rPr>
                        <a:t>Cervarix</a:t>
                      </a:r>
                      <a:r>
                        <a:rPr lang="fr-FR" sz="1600" b="1" baseline="18518">
                          <a:latin typeface="Calibri"/>
                          <a:cs typeface="Calibri"/>
                        </a:rPr>
                        <a:t>TM</a:t>
                      </a:r>
                    </a:p>
                  </a:txBody>
                  <a:tcPr marL="0" marR="0" marT="177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1">
                        <a:lumMod val="20000"/>
                        <a:lumOff val="80000"/>
                      </a:schemeClr>
                    </a:solidFill>
                  </a:tcPr>
                </a:tc>
                <a:tc>
                  <a:txBody>
                    <a:bodyPr/>
                    <a:lstStyle/>
                    <a:p>
                      <a:pPr marL="92075">
                        <a:lnSpc>
                          <a:spcPct val="100000"/>
                        </a:lnSpc>
                        <a:spcBef>
                          <a:spcPts val="140"/>
                        </a:spcBef>
                      </a:pPr>
                      <a:r>
                        <a:rPr lang="fr-FR" sz="1600" b="1">
                          <a:latin typeface="Calibri"/>
                          <a:cs typeface="Calibri"/>
                        </a:rPr>
                        <a:t>Gardasil®</a:t>
                      </a:r>
                    </a:p>
                  </a:txBody>
                  <a:tcPr marL="0" marR="0" marT="177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1">
                        <a:lumMod val="20000"/>
                        <a:lumOff val="80000"/>
                      </a:schemeClr>
                    </a:solidFill>
                  </a:tcPr>
                </a:tc>
                <a:tc>
                  <a:txBody>
                    <a:bodyPr/>
                    <a:lstStyle/>
                    <a:p>
                      <a:pPr marL="93345">
                        <a:lnSpc>
                          <a:spcPct val="100000"/>
                        </a:lnSpc>
                        <a:spcBef>
                          <a:spcPts val="140"/>
                        </a:spcBef>
                      </a:pPr>
                      <a:r>
                        <a:rPr lang="fr-FR" sz="1600" b="1">
                          <a:latin typeface="Calibri"/>
                          <a:cs typeface="Calibri"/>
                        </a:rPr>
                        <a:t>Gardasil-9® </a:t>
                      </a:r>
                    </a:p>
                  </a:txBody>
                  <a:tcPr marL="0" marR="0" marT="177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370839">
                <a:tc>
                  <a:txBody>
                    <a:bodyPr/>
                    <a:lstStyle/>
                    <a:p>
                      <a:pPr marL="90805">
                        <a:lnSpc>
                          <a:spcPct val="100000"/>
                        </a:lnSpc>
                        <a:spcBef>
                          <a:spcPts val="150"/>
                        </a:spcBef>
                      </a:pPr>
                      <a:r>
                        <a:rPr lang="fr-FR" sz="1600">
                          <a:latin typeface="Calibri"/>
                          <a:cs typeface="Calibri"/>
                        </a:rPr>
                        <a:t>Valence</a:t>
                      </a:r>
                    </a:p>
                  </a:txBody>
                  <a:tcPr marL="0" marR="0" marT="190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a:txBody>
                    <a:bodyPr/>
                    <a:lstStyle/>
                    <a:p>
                      <a:pPr marL="90805">
                        <a:lnSpc>
                          <a:spcPct val="100000"/>
                        </a:lnSpc>
                        <a:spcBef>
                          <a:spcPts val="155"/>
                        </a:spcBef>
                      </a:pPr>
                      <a:r>
                        <a:rPr lang="fr-FR" sz="1400">
                          <a:latin typeface="Calibri"/>
                          <a:cs typeface="Calibri"/>
                        </a:rPr>
                        <a:t>Bivalent</a:t>
                      </a:r>
                    </a:p>
                  </a:txBody>
                  <a:tcPr marL="0" marR="0" marT="19685"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92075">
                        <a:lnSpc>
                          <a:spcPct val="100000"/>
                        </a:lnSpc>
                        <a:spcBef>
                          <a:spcPts val="155"/>
                        </a:spcBef>
                      </a:pPr>
                      <a:r>
                        <a:rPr lang="fr-FR" sz="1400">
                          <a:latin typeface="Calibri"/>
                          <a:cs typeface="Calibri"/>
                        </a:rPr>
                        <a:t>Bivalent</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1">
                        <a:lumMod val="20000"/>
                        <a:lumOff val="80000"/>
                      </a:schemeClr>
                    </a:solidFill>
                  </a:tcPr>
                </a:tc>
                <a:tc>
                  <a:txBody>
                    <a:bodyPr/>
                    <a:lstStyle/>
                    <a:p>
                      <a:pPr marL="92075">
                        <a:lnSpc>
                          <a:spcPct val="100000"/>
                        </a:lnSpc>
                        <a:spcBef>
                          <a:spcPts val="155"/>
                        </a:spcBef>
                      </a:pPr>
                      <a:r>
                        <a:rPr lang="fr-FR" sz="1400">
                          <a:latin typeface="Calibri"/>
                          <a:cs typeface="Calibri"/>
                        </a:rPr>
                        <a:t>Quadrivalent</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1">
                        <a:lumMod val="20000"/>
                        <a:lumOff val="80000"/>
                      </a:schemeClr>
                    </a:solidFill>
                  </a:tcPr>
                </a:tc>
                <a:tc>
                  <a:txBody>
                    <a:bodyPr/>
                    <a:lstStyle/>
                    <a:p>
                      <a:pPr marL="93345">
                        <a:lnSpc>
                          <a:spcPct val="100000"/>
                        </a:lnSpc>
                        <a:spcBef>
                          <a:spcPts val="155"/>
                        </a:spcBef>
                      </a:pPr>
                      <a:r>
                        <a:rPr lang="fr-FR" sz="1400">
                          <a:latin typeface="Calibri"/>
                          <a:cs typeface="Calibri"/>
                        </a:rPr>
                        <a:t>Nonavalent</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822960">
                <a:tc>
                  <a:txBody>
                    <a:bodyPr/>
                    <a:lstStyle/>
                    <a:p>
                      <a:pPr marL="90805">
                        <a:lnSpc>
                          <a:spcPct val="100000"/>
                        </a:lnSpc>
                        <a:spcBef>
                          <a:spcPts val="155"/>
                        </a:spcBef>
                      </a:pPr>
                      <a:r>
                        <a:rPr lang="fr-FR" sz="1600">
                          <a:latin typeface="Calibri"/>
                          <a:cs typeface="Calibri"/>
                        </a:rPr>
                        <a:t>Fabricant</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a:txBody>
                    <a:bodyPr/>
                    <a:lstStyle/>
                    <a:p>
                      <a:pPr marL="90805" marR="332740">
                        <a:lnSpc>
                          <a:spcPts val="1900"/>
                        </a:lnSpc>
                        <a:spcBef>
                          <a:spcPts val="245"/>
                        </a:spcBef>
                      </a:pPr>
                      <a:r>
                        <a:rPr lang="fr-FR" sz="1400">
                          <a:latin typeface="Calibri"/>
                          <a:cs typeface="Calibri"/>
                        </a:rPr>
                        <a:t>Xiamen Innovax Biotech  Co. Limited (Innovax)  Chine</a:t>
                      </a:r>
                    </a:p>
                  </a:txBody>
                  <a:tcPr marL="0" marR="0" marT="31115"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90805" marR="332740">
                        <a:lnSpc>
                          <a:spcPts val="1900"/>
                        </a:lnSpc>
                        <a:spcBef>
                          <a:spcPts val="245"/>
                        </a:spcBef>
                      </a:pPr>
                      <a:r>
                        <a:rPr lang="fr-FR" sz="1400">
                          <a:solidFill>
                            <a:schemeClr val="tx1"/>
                          </a:solidFill>
                          <a:latin typeface="Calibri"/>
                          <a:ea typeface="+mn-ea"/>
                          <a:cs typeface="Calibri"/>
                        </a:rPr>
                        <a:t>GlaxoSmithKline  Biologicals  (GSK) Belgique</a:t>
                      </a:r>
                    </a:p>
                  </a:txBody>
                  <a:tcPr marL="0" marR="0" marT="311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1">
                        <a:lumMod val="20000"/>
                        <a:lumOff val="80000"/>
                      </a:schemeClr>
                    </a:solidFill>
                  </a:tcPr>
                </a:tc>
                <a:tc>
                  <a:txBody>
                    <a:bodyPr/>
                    <a:lstStyle/>
                    <a:p>
                      <a:pPr marL="92075" marR="1267460">
                        <a:lnSpc>
                          <a:spcPts val="1900"/>
                        </a:lnSpc>
                        <a:spcBef>
                          <a:spcPts val="245"/>
                        </a:spcBef>
                      </a:pPr>
                      <a:r>
                        <a:rPr lang="fr-FR" sz="1400">
                          <a:latin typeface="Calibri"/>
                          <a:cs typeface="Calibri"/>
                        </a:rPr>
                        <a:t>Merck/MSD  USA</a:t>
                      </a:r>
                    </a:p>
                  </a:txBody>
                  <a:tcPr marL="0" marR="0" marT="311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1">
                        <a:lumMod val="20000"/>
                        <a:lumOff val="80000"/>
                      </a:schemeClr>
                    </a:solidFill>
                  </a:tcPr>
                </a:tc>
                <a:tc>
                  <a:txBody>
                    <a:bodyPr/>
                    <a:lstStyle/>
                    <a:p>
                      <a:pPr marL="93345" marR="1229995">
                        <a:lnSpc>
                          <a:spcPts val="1900"/>
                        </a:lnSpc>
                        <a:spcBef>
                          <a:spcPts val="245"/>
                        </a:spcBef>
                      </a:pPr>
                      <a:r>
                        <a:rPr lang="fr-FR" sz="1400">
                          <a:latin typeface="Calibri"/>
                          <a:cs typeface="Calibri"/>
                        </a:rPr>
                        <a:t>Merck/MSD  USA</a:t>
                      </a:r>
                    </a:p>
                  </a:txBody>
                  <a:tcPr marL="0" marR="0" marT="311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822959">
                <a:tc>
                  <a:txBody>
                    <a:bodyPr/>
                    <a:lstStyle/>
                    <a:p>
                      <a:pPr marL="90805">
                        <a:lnSpc>
                          <a:spcPct val="100000"/>
                        </a:lnSpc>
                        <a:spcBef>
                          <a:spcPts val="155"/>
                        </a:spcBef>
                      </a:pPr>
                      <a:r>
                        <a:rPr lang="fr-FR" sz="1600">
                          <a:latin typeface="Calibri"/>
                          <a:cs typeface="Calibri"/>
                        </a:rPr>
                        <a:t>PFE</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a:txBody>
                    <a:bodyPr/>
                    <a:lstStyle/>
                    <a:p>
                      <a:pPr marL="90805" marR="135890">
                        <a:lnSpc>
                          <a:spcPts val="1900"/>
                        </a:lnSpc>
                        <a:spcBef>
                          <a:spcPts val="245"/>
                        </a:spcBef>
                      </a:pPr>
                      <a:r>
                        <a:rPr lang="fr-FR" sz="1400">
                          <a:latin typeface="Calibri"/>
                          <a:cs typeface="Calibri"/>
                        </a:rPr>
                        <a:t>Administration nationale des produits médicaux, Chine</a:t>
                      </a:r>
                    </a:p>
                  </a:txBody>
                  <a:tcPr marL="0" marR="0" marT="31115"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92075" marR="511175">
                        <a:lnSpc>
                          <a:spcPts val="1900"/>
                        </a:lnSpc>
                        <a:spcBef>
                          <a:spcPts val="245"/>
                        </a:spcBef>
                      </a:pPr>
                      <a:r>
                        <a:rPr lang="fr-FR" sz="1400">
                          <a:latin typeface="Calibri"/>
                          <a:cs typeface="Calibri"/>
                        </a:rPr>
                        <a:t>Agence fédérale des médicaments et des produits de santé, Belgique</a:t>
                      </a:r>
                    </a:p>
                  </a:txBody>
                  <a:tcPr marL="0" marR="0" marT="311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1">
                        <a:lumMod val="20000"/>
                        <a:lumOff val="80000"/>
                      </a:schemeClr>
                    </a:solidFill>
                  </a:tcPr>
                </a:tc>
                <a:tc>
                  <a:txBody>
                    <a:bodyPr/>
                    <a:lstStyle/>
                    <a:p>
                      <a:pPr marL="92075" marR="576580">
                        <a:lnSpc>
                          <a:spcPts val="1900"/>
                        </a:lnSpc>
                        <a:spcBef>
                          <a:spcPts val="245"/>
                        </a:spcBef>
                      </a:pPr>
                      <a:r>
                        <a:rPr lang="fr-FR" sz="1400">
                          <a:latin typeface="Calibri"/>
                          <a:cs typeface="Calibri"/>
                        </a:rPr>
                        <a:t>Agence européenne des médicaments</a:t>
                      </a:r>
                    </a:p>
                  </a:txBody>
                  <a:tcPr marL="0" marR="0" marT="311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1">
                        <a:lumMod val="20000"/>
                        <a:lumOff val="80000"/>
                      </a:schemeClr>
                    </a:solidFill>
                  </a:tcPr>
                </a:tc>
                <a:tc>
                  <a:txBody>
                    <a:bodyPr/>
                    <a:lstStyle/>
                    <a:p>
                      <a:pPr marL="93345" marR="539115">
                        <a:lnSpc>
                          <a:spcPts val="1900"/>
                        </a:lnSpc>
                        <a:spcBef>
                          <a:spcPts val="245"/>
                        </a:spcBef>
                      </a:pPr>
                      <a:r>
                        <a:rPr lang="fr-FR" sz="1400">
                          <a:latin typeface="Calibri"/>
                          <a:cs typeface="Calibri"/>
                        </a:rPr>
                        <a:t>Agence européenne des médicaments</a:t>
                      </a:r>
                    </a:p>
                  </a:txBody>
                  <a:tcPr marL="0" marR="0" marT="311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822960">
                <a:tc>
                  <a:txBody>
                    <a:bodyPr/>
                    <a:lstStyle/>
                    <a:p>
                      <a:pPr marL="90805">
                        <a:lnSpc>
                          <a:spcPct val="100000"/>
                        </a:lnSpc>
                        <a:spcBef>
                          <a:spcPts val="155"/>
                        </a:spcBef>
                      </a:pPr>
                      <a:r>
                        <a:rPr lang="fr-FR" sz="1600">
                          <a:latin typeface="Calibri"/>
                          <a:cs typeface="Calibri"/>
                        </a:rPr>
                        <a:t>Types de VPH inclus</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a:txBody>
                    <a:bodyPr/>
                    <a:lstStyle/>
                    <a:p>
                      <a:pPr marL="90805">
                        <a:lnSpc>
                          <a:spcPct val="100000"/>
                        </a:lnSpc>
                        <a:spcBef>
                          <a:spcPts val="165"/>
                        </a:spcBef>
                      </a:pPr>
                      <a:r>
                        <a:rPr lang="fr-FR" sz="1400">
                          <a:latin typeface="Calibri"/>
                          <a:cs typeface="Calibri"/>
                        </a:rPr>
                        <a:t>16/18</a:t>
                      </a:r>
                    </a:p>
                  </a:txBody>
                  <a:tcPr marL="0" marR="0" marT="20955"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92075">
                        <a:lnSpc>
                          <a:spcPct val="100000"/>
                        </a:lnSpc>
                        <a:spcBef>
                          <a:spcPts val="165"/>
                        </a:spcBef>
                      </a:pPr>
                      <a:r>
                        <a:rPr lang="fr-FR" sz="1400">
                          <a:latin typeface="Calibri"/>
                          <a:cs typeface="Calibri"/>
                        </a:rPr>
                        <a:t>16/18</a:t>
                      </a:r>
                    </a:p>
                  </a:txBody>
                  <a:tcPr marL="0" marR="0" marT="209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1">
                        <a:lumMod val="20000"/>
                        <a:lumOff val="80000"/>
                      </a:schemeClr>
                    </a:solidFill>
                  </a:tcPr>
                </a:tc>
                <a:tc>
                  <a:txBody>
                    <a:bodyPr/>
                    <a:lstStyle/>
                    <a:p>
                      <a:pPr marL="92075" marR="221615">
                        <a:lnSpc>
                          <a:spcPts val="1900"/>
                        </a:lnSpc>
                        <a:spcBef>
                          <a:spcPts val="245"/>
                        </a:spcBef>
                      </a:pPr>
                      <a:r>
                        <a:rPr lang="fr-FR" sz="1400">
                          <a:latin typeface="Calibri"/>
                          <a:cs typeface="Calibri"/>
                        </a:rPr>
                        <a:t>16/18 et pour les verrues anogénitales </a:t>
                      </a:r>
                      <a:r>
                        <a:rPr lang="fr-FR" sz="1400">
                          <a:solidFill>
                            <a:srgbClr val="4471C4"/>
                          </a:solidFill>
                          <a:latin typeface="Calibri"/>
                          <a:cs typeface="Calibri"/>
                        </a:rPr>
                        <a:t>6/11</a:t>
                      </a:r>
                    </a:p>
                  </a:txBody>
                  <a:tcPr marL="0" marR="0" marT="311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1">
                        <a:lumMod val="20000"/>
                        <a:lumOff val="80000"/>
                      </a:schemeClr>
                    </a:solidFill>
                  </a:tcPr>
                </a:tc>
                <a:tc>
                  <a:txBody>
                    <a:bodyPr/>
                    <a:lstStyle/>
                    <a:p>
                      <a:pPr marL="93345" marR="215900">
                        <a:lnSpc>
                          <a:spcPts val="1900"/>
                        </a:lnSpc>
                        <a:spcBef>
                          <a:spcPts val="245"/>
                        </a:spcBef>
                      </a:pPr>
                      <a:r>
                        <a:rPr lang="fr-FR" sz="1400" dirty="0">
                          <a:latin typeface="Calibri"/>
                          <a:cs typeface="Calibri"/>
                        </a:rPr>
                        <a:t>16/18  et pour les verrues anogénitales </a:t>
                      </a:r>
                      <a:r>
                        <a:rPr lang="fr-FR" sz="1400" dirty="0">
                          <a:solidFill>
                            <a:srgbClr val="4471C4"/>
                          </a:solidFill>
                          <a:latin typeface="Calibri"/>
                          <a:cs typeface="Calibri"/>
                        </a:rPr>
                        <a:t>6/11</a:t>
                      </a:r>
                    </a:p>
                  </a:txBody>
                  <a:tcPr marL="0" marR="0" marT="311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731519">
                <a:tc>
                  <a:txBody>
                    <a:bodyPr/>
                    <a:lstStyle/>
                    <a:p>
                      <a:pPr marL="90805">
                        <a:lnSpc>
                          <a:spcPct val="100000"/>
                        </a:lnSpc>
                        <a:spcBef>
                          <a:spcPts val="155"/>
                        </a:spcBef>
                      </a:pPr>
                      <a:r>
                        <a:rPr lang="fr-FR" sz="1600">
                          <a:latin typeface="Calibri"/>
                          <a:cs typeface="Calibri"/>
                        </a:rPr>
                        <a:t>Présentation</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a:txBody>
                    <a:bodyPr/>
                    <a:lstStyle/>
                    <a:p>
                      <a:pPr marL="90805">
                        <a:lnSpc>
                          <a:spcPct val="100000"/>
                        </a:lnSpc>
                        <a:spcBef>
                          <a:spcPts val="195"/>
                        </a:spcBef>
                      </a:pPr>
                      <a:r>
                        <a:rPr lang="fr-FR" sz="1200">
                          <a:latin typeface="Calibri"/>
                          <a:cs typeface="Calibri"/>
                        </a:rPr>
                        <a:t>Flacon unidose (0,5 ml)</a:t>
                      </a:r>
                    </a:p>
                  </a:txBody>
                  <a:tcPr marL="0" marR="0" marT="24765"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92075" marR="122555">
                        <a:lnSpc>
                          <a:spcPct val="101400"/>
                        </a:lnSpc>
                        <a:spcBef>
                          <a:spcPts val="170"/>
                        </a:spcBef>
                      </a:pPr>
                      <a:r>
                        <a:rPr lang="fr-FR" sz="1200">
                          <a:latin typeface="Calibri"/>
                          <a:cs typeface="Calibri"/>
                        </a:rPr>
                        <a:t>Flacon unidose (0,5 ml; 1  dose) Flacon multidoses (1,0 ml; 2 doses) </a:t>
                      </a:r>
                      <a:r>
                        <a:rPr lang="fr-FR" sz="1200" baseline="30000">
                          <a:latin typeface="Calibri"/>
                          <a:cs typeface="Calibri"/>
                        </a:rPr>
                        <a:t>1</a:t>
                      </a: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1">
                        <a:lumMod val="20000"/>
                        <a:lumOff val="80000"/>
                      </a:schemeClr>
                    </a:solidFill>
                  </a:tcPr>
                </a:tc>
                <a:tc>
                  <a:txBody>
                    <a:bodyPr/>
                    <a:lstStyle/>
                    <a:p>
                      <a:pPr marL="92075">
                        <a:lnSpc>
                          <a:spcPct val="100000"/>
                        </a:lnSpc>
                        <a:spcBef>
                          <a:spcPts val="195"/>
                        </a:spcBef>
                      </a:pPr>
                      <a:r>
                        <a:rPr lang="fr-FR" sz="1200">
                          <a:latin typeface="Calibri"/>
                          <a:cs typeface="Calibri"/>
                        </a:rPr>
                        <a:t>Flacon unidose (0,5 ml)</a:t>
                      </a:r>
                    </a:p>
                  </a:txBody>
                  <a:tcPr marL="0" marR="0" marT="2476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1">
                        <a:lumMod val="20000"/>
                        <a:lumOff val="80000"/>
                      </a:schemeClr>
                    </a:solidFill>
                  </a:tcPr>
                </a:tc>
                <a:tc>
                  <a:txBody>
                    <a:bodyPr/>
                    <a:lstStyle/>
                    <a:p>
                      <a:pPr marL="93345">
                        <a:lnSpc>
                          <a:spcPct val="100000"/>
                        </a:lnSpc>
                        <a:spcBef>
                          <a:spcPts val="195"/>
                        </a:spcBef>
                      </a:pPr>
                      <a:r>
                        <a:rPr lang="fr-FR" sz="1200">
                          <a:latin typeface="Calibri"/>
                          <a:cs typeface="Calibri"/>
                        </a:rPr>
                        <a:t>Flacon unidose (0,5 ml)</a:t>
                      </a:r>
                    </a:p>
                  </a:txBody>
                  <a:tcPr marL="0" marR="0" marT="2476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r h="370814">
                <a:tc>
                  <a:txBody>
                    <a:bodyPr/>
                    <a:lstStyle/>
                    <a:p>
                      <a:pPr marL="90805">
                        <a:lnSpc>
                          <a:spcPct val="100000"/>
                        </a:lnSpc>
                        <a:spcBef>
                          <a:spcPts val="155"/>
                        </a:spcBef>
                      </a:pPr>
                      <a:r>
                        <a:rPr lang="fr-FR" sz="1600">
                          <a:latin typeface="Calibri"/>
                          <a:cs typeface="Calibri"/>
                        </a:rPr>
                        <a:t>Forme</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a:txBody>
                    <a:bodyPr/>
                    <a:lstStyle/>
                    <a:p>
                      <a:pPr marL="90805">
                        <a:lnSpc>
                          <a:spcPct val="100000"/>
                        </a:lnSpc>
                        <a:spcBef>
                          <a:spcPts val="165"/>
                        </a:spcBef>
                      </a:pPr>
                      <a:r>
                        <a:rPr lang="fr-FR" sz="1400">
                          <a:latin typeface="Calibri"/>
                          <a:cs typeface="Calibri"/>
                        </a:rPr>
                        <a:t>Liquide</a:t>
                      </a:r>
                    </a:p>
                  </a:txBody>
                  <a:tcPr marL="0" marR="0" marT="20955"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92075">
                        <a:lnSpc>
                          <a:spcPct val="100000"/>
                        </a:lnSpc>
                        <a:spcBef>
                          <a:spcPts val="165"/>
                        </a:spcBef>
                      </a:pPr>
                      <a:r>
                        <a:rPr lang="fr-FR" sz="1400">
                          <a:latin typeface="Calibri"/>
                          <a:cs typeface="Calibri"/>
                        </a:rPr>
                        <a:t>Liquide</a:t>
                      </a:r>
                    </a:p>
                  </a:txBody>
                  <a:tcPr marL="0" marR="0" marT="209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1">
                        <a:lumMod val="20000"/>
                        <a:lumOff val="80000"/>
                      </a:schemeClr>
                    </a:solidFill>
                  </a:tcPr>
                </a:tc>
                <a:tc>
                  <a:txBody>
                    <a:bodyPr/>
                    <a:lstStyle/>
                    <a:p>
                      <a:pPr marL="92075">
                        <a:lnSpc>
                          <a:spcPct val="100000"/>
                        </a:lnSpc>
                        <a:spcBef>
                          <a:spcPts val="165"/>
                        </a:spcBef>
                      </a:pPr>
                      <a:r>
                        <a:rPr lang="fr-FR" sz="1400">
                          <a:latin typeface="Calibri"/>
                          <a:cs typeface="Calibri"/>
                        </a:rPr>
                        <a:t>Liquide</a:t>
                      </a:r>
                    </a:p>
                  </a:txBody>
                  <a:tcPr marL="0" marR="0" marT="209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1">
                        <a:lumMod val="20000"/>
                        <a:lumOff val="80000"/>
                      </a:schemeClr>
                    </a:solidFill>
                  </a:tcPr>
                </a:tc>
                <a:tc>
                  <a:txBody>
                    <a:bodyPr/>
                    <a:lstStyle/>
                    <a:p>
                      <a:pPr marL="93345">
                        <a:lnSpc>
                          <a:spcPct val="100000"/>
                        </a:lnSpc>
                        <a:spcBef>
                          <a:spcPts val="165"/>
                        </a:spcBef>
                      </a:pPr>
                      <a:r>
                        <a:rPr lang="fr-FR" sz="1400">
                          <a:latin typeface="Calibri"/>
                          <a:cs typeface="Calibri"/>
                        </a:rPr>
                        <a:t>Liquide</a:t>
                      </a:r>
                    </a:p>
                  </a:txBody>
                  <a:tcPr marL="0" marR="0" marT="209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r h="579120">
                <a:tc>
                  <a:txBody>
                    <a:bodyPr/>
                    <a:lstStyle/>
                    <a:p>
                      <a:pPr marL="90805">
                        <a:lnSpc>
                          <a:spcPct val="100000"/>
                        </a:lnSpc>
                        <a:spcBef>
                          <a:spcPts val="165"/>
                        </a:spcBef>
                      </a:pPr>
                      <a:r>
                        <a:rPr lang="fr-FR" sz="1600">
                          <a:latin typeface="Calibri"/>
                          <a:cs typeface="Calibri"/>
                        </a:rPr>
                        <a:t>Décision de préqualification de l’OMS</a:t>
                      </a:r>
                    </a:p>
                  </a:txBody>
                  <a:tcPr marL="0" marR="0" marT="209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a:txBody>
                    <a:bodyPr/>
                    <a:lstStyle/>
                    <a:p>
                      <a:pPr marL="90805" marR="384810">
                        <a:lnSpc>
                          <a:spcPts val="1900"/>
                        </a:lnSpc>
                        <a:spcBef>
                          <a:spcPts val="250"/>
                        </a:spcBef>
                      </a:pPr>
                      <a:r>
                        <a:rPr lang="fr-FR" sz="1400" i="0">
                          <a:latin typeface="Calibri"/>
                          <a:cs typeface="Calibri"/>
                        </a:rPr>
                        <a:t>2021</a:t>
                      </a:r>
                    </a:p>
                  </a:txBody>
                  <a:tcPr marL="0" marR="0" marT="31750"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a:solidFill>
                        <a:srgbClr val="000000"/>
                      </a:solidFill>
                      <a:prstDash val="solid"/>
                    </a:lnB>
                    <a:solidFill>
                      <a:schemeClr val="accent1">
                        <a:lumMod val="20000"/>
                        <a:lumOff val="80000"/>
                      </a:schemeClr>
                    </a:solidFill>
                  </a:tcPr>
                </a:tc>
                <a:tc>
                  <a:txBody>
                    <a:bodyPr/>
                    <a:lstStyle/>
                    <a:p>
                      <a:pPr marL="92075">
                        <a:lnSpc>
                          <a:spcPct val="100000"/>
                        </a:lnSpc>
                        <a:spcBef>
                          <a:spcPts val="170"/>
                        </a:spcBef>
                      </a:pPr>
                      <a:r>
                        <a:rPr lang="fr-FR" sz="1400">
                          <a:latin typeface="Calibri"/>
                          <a:cs typeface="Calibri"/>
                        </a:rPr>
                        <a:t>2009</a:t>
                      </a: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1">
                        <a:lumMod val="20000"/>
                        <a:lumOff val="80000"/>
                      </a:schemeClr>
                    </a:solidFill>
                  </a:tcPr>
                </a:tc>
                <a:tc>
                  <a:txBody>
                    <a:bodyPr/>
                    <a:lstStyle/>
                    <a:p>
                      <a:pPr marL="92075">
                        <a:lnSpc>
                          <a:spcPct val="100000"/>
                        </a:lnSpc>
                        <a:spcBef>
                          <a:spcPts val="170"/>
                        </a:spcBef>
                      </a:pPr>
                      <a:r>
                        <a:rPr lang="fr-FR" sz="1400">
                          <a:latin typeface="Calibri"/>
                          <a:cs typeface="Calibri"/>
                        </a:rPr>
                        <a:t>2009</a:t>
                      </a: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1">
                        <a:lumMod val="20000"/>
                        <a:lumOff val="80000"/>
                      </a:schemeClr>
                    </a:solidFill>
                  </a:tcPr>
                </a:tc>
                <a:tc>
                  <a:txBody>
                    <a:bodyPr/>
                    <a:lstStyle/>
                    <a:p>
                      <a:pPr marL="93345">
                        <a:lnSpc>
                          <a:spcPct val="100000"/>
                        </a:lnSpc>
                        <a:spcBef>
                          <a:spcPts val="170"/>
                        </a:spcBef>
                      </a:pPr>
                      <a:r>
                        <a:rPr lang="fr-FR" sz="1400" dirty="0">
                          <a:latin typeface="Calibri"/>
                          <a:cs typeface="Calibri"/>
                        </a:rPr>
                        <a:t>2018</a:t>
                      </a: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7"/>
                  </a:ext>
                </a:extLst>
              </a:tr>
            </a:tbl>
          </a:graphicData>
        </a:graphic>
      </p:graphicFrame>
      <p:sp>
        <p:nvSpPr>
          <p:cNvPr id="5" name="object 5"/>
          <p:cNvSpPr txBox="1"/>
          <p:nvPr/>
        </p:nvSpPr>
        <p:spPr>
          <a:xfrm>
            <a:off x="1997477" y="6466714"/>
            <a:ext cx="9704290" cy="228268"/>
          </a:xfrm>
          <a:prstGeom prst="rect">
            <a:avLst/>
          </a:prstGeom>
        </p:spPr>
        <p:txBody>
          <a:bodyPr vert="horz" wrap="square" lIns="0" tIns="12700" rIns="0" bIns="0" rtlCol="0">
            <a:spAutoFit/>
          </a:bodyPr>
          <a:lstStyle/>
          <a:p>
            <a:pPr marL="12700">
              <a:lnSpc>
                <a:spcPct val="100000"/>
              </a:lnSpc>
              <a:spcBef>
                <a:spcPts val="100"/>
              </a:spcBef>
            </a:pPr>
            <a:r>
              <a:rPr lang="fr-FR" sz="1400" baseline="30000">
                <a:latin typeface="Calibri"/>
                <a:cs typeface="Calibri"/>
              </a:rPr>
              <a:t>1</a:t>
            </a:r>
            <a:r>
              <a:rPr lang="fr-FR" sz="1400">
                <a:latin typeface="Calibri"/>
                <a:cs typeface="Calibri"/>
              </a:rPr>
              <a:t> Les données ultérieures sur le vaccin Cervarix dans cette présentation sont fondées sur le flacon à 2 doses</a:t>
            </a:r>
          </a:p>
        </p:txBody>
      </p:sp>
      <p:sp>
        <p:nvSpPr>
          <p:cNvPr id="6" name="Right Brace 5">
            <a:extLst>
              <a:ext uri="{FF2B5EF4-FFF2-40B4-BE49-F238E27FC236}">
                <a16:creationId xmlns:a16="http://schemas.microsoft.com/office/drawing/2014/main" id="{A49F2AAE-CAA1-4069-9F70-BD8BBBC739D4}"/>
              </a:ext>
            </a:extLst>
          </p:cNvPr>
          <p:cNvSpPr/>
          <p:nvPr/>
        </p:nvSpPr>
        <p:spPr>
          <a:xfrm rot="16200000">
            <a:off x="5097886" y="-1594048"/>
            <a:ext cx="307777" cy="4946895"/>
          </a:xfrm>
          <a:prstGeom prst="rightBrace">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B7D0110D-C472-4E2A-9C69-6DD478E9A1E4}"/>
              </a:ext>
            </a:extLst>
          </p:cNvPr>
          <p:cNvSpPr txBox="1"/>
          <p:nvPr/>
        </p:nvSpPr>
        <p:spPr>
          <a:xfrm>
            <a:off x="4307114" y="571622"/>
            <a:ext cx="2293775" cy="307777"/>
          </a:xfrm>
          <a:prstGeom prst="rect">
            <a:avLst/>
          </a:prstGeom>
          <a:noFill/>
        </p:spPr>
        <p:txBody>
          <a:bodyPr wrap="square" rtlCol="0">
            <a:spAutoFit/>
          </a:bodyPr>
          <a:lstStyle/>
          <a:p>
            <a:r>
              <a:rPr lang="fr-FR" sz="1400" b="1" dirty="0">
                <a:solidFill>
                  <a:schemeClr val="accent1"/>
                </a:solidFill>
              </a:rPr>
              <a:t>Disponibles auprès de Gavi </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4944" y="59436"/>
            <a:ext cx="9400031" cy="689932"/>
          </a:xfrm>
          <a:prstGeom prst="rect">
            <a:avLst/>
          </a:prstGeom>
        </p:spPr>
        <p:txBody>
          <a:bodyPr vert="horz" wrap="square" lIns="0" tIns="12700" rIns="0" bIns="0" rtlCol="0">
            <a:spAutoFit/>
          </a:bodyPr>
          <a:lstStyle/>
          <a:p>
            <a:pPr marL="12700">
              <a:lnSpc>
                <a:spcPct val="100000"/>
              </a:lnSpc>
              <a:spcBef>
                <a:spcPts val="100"/>
              </a:spcBef>
            </a:pPr>
            <a:r>
              <a:rPr lang="fr-FR" dirty="0"/>
              <a:t>Vaccins anti-</a:t>
            </a:r>
            <a:r>
              <a:rPr lang="fr-FR" dirty="0" err="1"/>
              <a:t>VPH</a:t>
            </a:r>
            <a:r>
              <a:rPr lang="fr-FR" dirty="0"/>
              <a:t> préqualifiés par l’OMS*</a:t>
            </a:r>
          </a:p>
        </p:txBody>
      </p:sp>
      <p:graphicFrame>
        <p:nvGraphicFramePr>
          <p:cNvPr id="3" name="object 3"/>
          <p:cNvGraphicFramePr>
            <a:graphicFrameLocks noGrp="1"/>
          </p:cNvGraphicFramePr>
          <p:nvPr>
            <p:extLst>
              <p:ext uri="{D42A27DB-BD31-4B8C-83A1-F6EECF244321}">
                <p14:modId xmlns:p14="http://schemas.microsoft.com/office/powerpoint/2010/main" val="604199340"/>
              </p:ext>
            </p:extLst>
          </p:nvPr>
        </p:nvGraphicFramePr>
        <p:xfrm>
          <a:off x="158242" y="815086"/>
          <a:ext cx="9847745" cy="5739666"/>
        </p:xfrm>
        <a:graphic>
          <a:graphicData uri="http://schemas.openxmlformats.org/drawingml/2006/table">
            <a:tbl>
              <a:tblPr firstRow="1" bandRow="1">
                <a:tableStyleId>{2D5ABB26-0587-4C30-8999-92F81FD0307C}</a:tableStyleId>
              </a:tblPr>
              <a:tblGrid>
                <a:gridCol w="1457118">
                  <a:extLst>
                    <a:ext uri="{9D8B030D-6E8A-4147-A177-3AD203B41FA5}">
                      <a16:colId xmlns:a16="http://schemas.microsoft.com/office/drawing/2014/main" val="20000"/>
                    </a:ext>
                  </a:extLst>
                </a:gridCol>
                <a:gridCol w="1630760">
                  <a:extLst>
                    <a:ext uri="{9D8B030D-6E8A-4147-A177-3AD203B41FA5}">
                      <a16:colId xmlns:a16="http://schemas.microsoft.com/office/drawing/2014/main" val="20001"/>
                    </a:ext>
                  </a:extLst>
                </a:gridCol>
                <a:gridCol w="2260192">
                  <a:extLst>
                    <a:ext uri="{9D8B030D-6E8A-4147-A177-3AD203B41FA5}">
                      <a16:colId xmlns:a16="http://schemas.microsoft.com/office/drawing/2014/main" val="20002"/>
                    </a:ext>
                  </a:extLst>
                </a:gridCol>
                <a:gridCol w="2321951">
                  <a:extLst>
                    <a:ext uri="{9D8B030D-6E8A-4147-A177-3AD203B41FA5}">
                      <a16:colId xmlns:a16="http://schemas.microsoft.com/office/drawing/2014/main" val="20003"/>
                    </a:ext>
                  </a:extLst>
                </a:gridCol>
                <a:gridCol w="2177724">
                  <a:extLst>
                    <a:ext uri="{9D8B030D-6E8A-4147-A177-3AD203B41FA5}">
                      <a16:colId xmlns:a16="http://schemas.microsoft.com/office/drawing/2014/main" val="20004"/>
                    </a:ext>
                  </a:extLst>
                </a:gridCol>
              </a:tblGrid>
              <a:tr h="370839">
                <a:tc>
                  <a:txBody>
                    <a:bodyPr/>
                    <a:lstStyle/>
                    <a:p>
                      <a:pPr marL="90805">
                        <a:lnSpc>
                          <a:spcPct val="100000"/>
                        </a:lnSpc>
                        <a:spcBef>
                          <a:spcPts val="155"/>
                        </a:spcBef>
                      </a:pPr>
                      <a:r>
                        <a:rPr lang="fr-FR" sz="1400" b="1">
                          <a:latin typeface="Calibri"/>
                          <a:cs typeface="Calibri"/>
                        </a:rPr>
                        <a:t>Nom commercial</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a:txBody>
                    <a:bodyPr/>
                    <a:lstStyle/>
                    <a:p>
                      <a:pPr marL="90805">
                        <a:lnSpc>
                          <a:spcPct val="100000"/>
                        </a:lnSpc>
                        <a:spcBef>
                          <a:spcPts val="155"/>
                        </a:spcBef>
                      </a:pPr>
                      <a:r>
                        <a:rPr lang="fr-FR" sz="1400" b="1">
                          <a:latin typeface="Calibri"/>
                          <a:cs typeface="Calibri"/>
                        </a:rPr>
                        <a:t>Cecolin®</a:t>
                      </a:r>
                    </a:p>
                  </a:txBody>
                  <a:tcPr marL="0" marR="0" marT="19685" marB="0">
                    <a:lnL w="19050" cap="flat" cmpd="sng" algn="ctr">
                      <a:solidFill>
                        <a:srgbClr val="000000"/>
                      </a:solidFill>
                      <a:prstDash val="solid"/>
                      <a:round/>
                      <a:headEnd type="none" w="med" len="med"/>
                      <a:tailEnd type="none" w="med" len="me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91440">
                        <a:lnSpc>
                          <a:spcPct val="100000"/>
                        </a:lnSpc>
                        <a:spcBef>
                          <a:spcPts val="155"/>
                        </a:spcBef>
                      </a:pPr>
                      <a:r>
                        <a:rPr lang="fr-FR" sz="1400" b="1">
                          <a:latin typeface="Calibri"/>
                          <a:cs typeface="Calibri"/>
                        </a:rPr>
                        <a:t>Cervarix</a:t>
                      </a:r>
                      <a:r>
                        <a:rPr lang="fr-FR" sz="1400" b="1" baseline="18518">
                          <a:latin typeface="Calibri"/>
                          <a:cs typeface="Calibri"/>
                        </a:rPr>
                        <a:t>TM</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075">
                        <a:lnSpc>
                          <a:spcPct val="100000"/>
                        </a:lnSpc>
                        <a:spcBef>
                          <a:spcPts val="155"/>
                        </a:spcBef>
                      </a:pPr>
                      <a:r>
                        <a:rPr lang="fr-FR" sz="1400" b="1">
                          <a:latin typeface="Calibri"/>
                          <a:cs typeface="Calibri"/>
                        </a:rPr>
                        <a:t>Gardasil®</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710">
                        <a:lnSpc>
                          <a:spcPct val="100000"/>
                        </a:lnSpc>
                        <a:spcBef>
                          <a:spcPts val="155"/>
                        </a:spcBef>
                      </a:pPr>
                      <a:r>
                        <a:rPr lang="fr-FR" sz="1400" b="1">
                          <a:latin typeface="Calibri"/>
                          <a:cs typeface="Calibri"/>
                        </a:rPr>
                        <a:t>Gardasil-9®</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409610">
                <a:tc>
                  <a:txBody>
                    <a:bodyPr/>
                    <a:lstStyle/>
                    <a:p>
                      <a:pPr marL="90805">
                        <a:lnSpc>
                          <a:spcPct val="100000"/>
                        </a:lnSpc>
                        <a:spcBef>
                          <a:spcPts val="140"/>
                        </a:spcBef>
                      </a:pPr>
                      <a:r>
                        <a:rPr lang="fr-FR" sz="1400">
                          <a:latin typeface="Calibri"/>
                          <a:cs typeface="Calibri"/>
                        </a:rPr>
                        <a:t>Stockage</a:t>
                      </a:r>
                    </a:p>
                  </a:txBody>
                  <a:tcPr marL="0" marR="0" marT="177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a:txBody>
                    <a:bodyPr/>
                    <a:lstStyle/>
                    <a:p>
                      <a:pPr marL="90805">
                        <a:lnSpc>
                          <a:spcPct val="100000"/>
                        </a:lnSpc>
                        <a:spcBef>
                          <a:spcPts val="175"/>
                        </a:spcBef>
                      </a:pPr>
                      <a:r>
                        <a:rPr lang="fr-FR" sz="1200">
                          <a:solidFill>
                            <a:schemeClr val="tx1"/>
                          </a:solidFill>
                          <a:latin typeface="Calibri"/>
                          <a:cs typeface="Calibri"/>
                        </a:rPr>
                        <a:t>36 mois à 2-8◦C</a:t>
                      </a:r>
                    </a:p>
                  </a:txBody>
                  <a:tcPr marL="0" marR="0" marT="22225"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91440">
                        <a:lnSpc>
                          <a:spcPct val="100000"/>
                        </a:lnSpc>
                        <a:spcBef>
                          <a:spcPts val="175"/>
                        </a:spcBef>
                      </a:pPr>
                      <a:r>
                        <a:rPr lang="fr-FR" sz="1200">
                          <a:latin typeface="Calibri"/>
                          <a:cs typeface="Calibri"/>
                        </a:rPr>
                        <a:t>60 mois à 2-8◦C</a:t>
                      </a: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075">
                        <a:lnSpc>
                          <a:spcPct val="100000"/>
                        </a:lnSpc>
                        <a:spcBef>
                          <a:spcPts val="175"/>
                        </a:spcBef>
                      </a:pPr>
                      <a:r>
                        <a:rPr lang="fr-FR" sz="1200">
                          <a:latin typeface="Calibri"/>
                          <a:cs typeface="Calibri"/>
                        </a:rPr>
                        <a:t>36 mois à 2-8◦C</a:t>
                      </a: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710">
                        <a:lnSpc>
                          <a:spcPct val="100000"/>
                        </a:lnSpc>
                        <a:spcBef>
                          <a:spcPts val="175"/>
                        </a:spcBef>
                      </a:pPr>
                      <a:r>
                        <a:rPr lang="fr-FR" sz="1200">
                          <a:latin typeface="Calibri"/>
                          <a:cs typeface="Calibri"/>
                        </a:rPr>
                        <a:t>36 mois à 2-8◦C</a:t>
                      </a: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395097">
                <a:tc>
                  <a:txBody>
                    <a:bodyPr/>
                    <a:lstStyle/>
                    <a:p>
                      <a:pPr marL="90805">
                        <a:lnSpc>
                          <a:spcPct val="100000"/>
                        </a:lnSpc>
                        <a:spcBef>
                          <a:spcPts val="145"/>
                        </a:spcBef>
                      </a:pPr>
                      <a:r>
                        <a:rPr lang="fr-FR" sz="1400">
                          <a:latin typeface="Calibri"/>
                          <a:cs typeface="Calibri"/>
                        </a:rPr>
                        <a:t>Stabilité et CTC</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a:txBody>
                    <a:bodyPr/>
                    <a:lstStyle/>
                    <a:p>
                      <a:pPr marL="90805">
                        <a:lnSpc>
                          <a:spcPct val="100000"/>
                        </a:lnSpc>
                        <a:spcBef>
                          <a:spcPts val="185"/>
                        </a:spcBef>
                      </a:pPr>
                      <a:r>
                        <a:rPr lang="fr-FR" sz="1200">
                          <a:solidFill>
                            <a:schemeClr val="tx1"/>
                          </a:solidFill>
                          <a:latin typeface="Calibri"/>
                          <a:cs typeface="Calibri"/>
                        </a:rPr>
                        <a:t>-</a:t>
                      </a:r>
                    </a:p>
                  </a:txBody>
                  <a:tcPr marL="0" marR="0" marT="23495"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91440">
                        <a:lnSpc>
                          <a:spcPct val="100000"/>
                        </a:lnSpc>
                        <a:spcBef>
                          <a:spcPts val="185"/>
                        </a:spcBef>
                      </a:pPr>
                      <a:r>
                        <a:rPr lang="fr-FR" sz="1200">
                          <a:latin typeface="Calibri"/>
                          <a:cs typeface="Calibri"/>
                        </a:rPr>
                        <a:t>Stabilité : 3 jours à 8-25◦C</a:t>
                      </a:r>
                    </a:p>
                  </a:txBody>
                  <a:tcPr marL="0" marR="0" marT="234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075">
                        <a:lnSpc>
                          <a:spcPct val="100000"/>
                        </a:lnSpc>
                        <a:spcBef>
                          <a:spcPts val="185"/>
                        </a:spcBef>
                      </a:pPr>
                      <a:r>
                        <a:rPr lang="fr-FR" sz="1200"/>
                        <a:t>Stabilité : 3 jours à 8-25◦C (CTC) et 4 jours à 8-40◦C (CTC)</a:t>
                      </a:r>
                    </a:p>
                  </a:txBody>
                  <a:tcPr marL="0" marR="0" marT="234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710">
                        <a:lnSpc>
                          <a:spcPct val="100000"/>
                        </a:lnSpc>
                        <a:spcBef>
                          <a:spcPts val="185"/>
                        </a:spcBef>
                      </a:pPr>
                      <a:r>
                        <a:rPr lang="fr-FR" sz="1200">
                          <a:latin typeface="+mn-lt"/>
                          <a:cs typeface="Calibri"/>
                        </a:rPr>
                        <a:t>Stabilité : 3 jours à 8-25◦C (CTC) et 4 jours à 8-40◦C (CTC)</a:t>
                      </a:r>
                    </a:p>
                  </a:txBody>
                  <a:tcPr marL="0" marR="0" marT="234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548639">
                <a:tc>
                  <a:txBody>
                    <a:bodyPr/>
                    <a:lstStyle/>
                    <a:p>
                      <a:pPr marL="67945">
                        <a:lnSpc>
                          <a:spcPts val="1955"/>
                        </a:lnSpc>
                      </a:pPr>
                      <a:r>
                        <a:rPr lang="fr-FR" sz="1400">
                          <a:latin typeface="Calibri"/>
                          <a:cs typeface="Calibri"/>
                        </a:rPr>
                        <a:t>Type de pastilles de contrôle des vaccins</a:t>
                      </a:r>
                    </a:p>
                    <a:p>
                      <a:pPr marL="67945">
                        <a:lnSpc>
                          <a:spcPct val="100000"/>
                        </a:lnSpc>
                        <a:spcBef>
                          <a:spcPts val="45"/>
                        </a:spcBef>
                      </a:pPr>
                      <a:r>
                        <a:rPr lang="fr-FR" sz="1400">
                          <a:latin typeface="Calibri"/>
                          <a:cs typeface="Calibri"/>
                        </a:rPr>
                        <a:t> </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a:txBody>
                    <a:bodyPr/>
                    <a:lstStyle/>
                    <a:p>
                      <a:pPr marL="90805">
                        <a:lnSpc>
                          <a:spcPct val="100000"/>
                        </a:lnSpc>
                        <a:spcBef>
                          <a:spcPts val="190"/>
                        </a:spcBef>
                      </a:pPr>
                      <a:r>
                        <a:rPr lang="fr-FR" sz="1200">
                          <a:solidFill>
                            <a:schemeClr val="tx1"/>
                          </a:solidFill>
                          <a:latin typeface="Calibri"/>
                          <a:cs typeface="Calibri"/>
                        </a:rPr>
                        <a:t>Type 14</a:t>
                      </a:r>
                    </a:p>
                  </a:txBody>
                  <a:tcPr marL="0" marR="0" marT="24130"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20650">
                        <a:lnSpc>
                          <a:spcPts val="1610"/>
                        </a:lnSpc>
                      </a:pPr>
                      <a:r>
                        <a:rPr lang="fr-FR" sz="1200">
                          <a:latin typeface="Calibri"/>
                          <a:cs typeface="Calibri"/>
                        </a:rPr>
                        <a:t>Type 30</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11760">
                        <a:lnSpc>
                          <a:spcPts val="1610"/>
                        </a:lnSpc>
                      </a:pPr>
                      <a:r>
                        <a:rPr lang="fr-FR" sz="1200">
                          <a:latin typeface="Calibri"/>
                          <a:cs typeface="Calibri"/>
                        </a:rPr>
                        <a:t>Type 30</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13030">
                        <a:lnSpc>
                          <a:spcPts val="1610"/>
                        </a:lnSpc>
                      </a:pPr>
                      <a:r>
                        <a:rPr lang="fr-FR" sz="1200">
                          <a:latin typeface="Calibri"/>
                          <a:cs typeface="Calibri"/>
                        </a:rPr>
                        <a:t>Type 30</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746217">
                <a:tc>
                  <a:txBody>
                    <a:bodyPr/>
                    <a:lstStyle/>
                    <a:p>
                      <a:pPr marL="90805">
                        <a:lnSpc>
                          <a:spcPct val="100000"/>
                        </a:lnSpc>
                        <a:spcBef>
                          <a:spcPts val="155"/>
                        </a:spcBef>
                      </a:pPr>
                      <a:r>
                        <a:rPr lang="fr-FR" sz="1400">
                          <a:latin typeface="Calibri"/>
                          <a:cs typeface="Calibri"/>
                        </a:rPr>
                        <a:t>Adjuvant</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a:txBody>
                    <a:bodyPr/>
                    <a:lstStyle/>
                    <a:p>
                      <a:pPr algn="ctr">
                        <a:lnSpc>
                          <a:spcPct val="100000"/>
                        </a:lnSpc>
                        <a:spcBef>
                          <a:spcPts val="170"/>
                        </a:spcBef>
                      </a:pPr>
                      <a:r>
                        <a:rPr lang="fr-FR" sz="1100">
                          <a:solidFill>
                            <a:schemeClr val="tx1"/>
                          </a:solidFill>
                          <a:latin typeface="Calibri"/>
                          <a:cs typeface="Calibri"/>
                        </a:rPr>
                        <a:t>210 µg Al</a:t>
                      </a:r>
                    </a:p>
                    <a:p>
                      <a:pPr marR="2540" algn="ctr">
                        <a:lnSpc>
                          <a:spcPct val="100000"/>
                        </a:lnSpc>
                        <a:spcBef>
                          <a:spcPts val="35"/>
                        </a:spcBef>
                      </a:pPr>
                      <a:r>
                        <a:rPr lang="fr-FR" sz="1050">
                          <a:solidFill>
                            <a:schemeClr val="tx1"/>
                          </a:solidFill>
                        </a:rPr>
                        <a:t>(adjuvant aluminium)</a:t>
                      </a:r>
                    </a:p>
                  </a:txBody>
                  <a:tcPr marL="0" marR="0" marT="21590"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2540" algn="ctr">
                        <a:lnSpc>
                          <a:spcPct val="100000"/>
                        </a:lnSpc>
                        <a:spcBef>
                          <a:spcPts val="170"/>
                        </a:spcBef>
                      </a:pPr>
                      <a:r>
                        <a:rPr lang="fr-FR" sz="1100" dirty="0" err="1">
                          <a:latin typeface="Calibri"/>
                          <a:cs typeface="Calibri"/>
                        </a:rPr>
                        <a:t>ASO4</a:t>
                      </a:r>
                      <a:endParaRPr lang="fr-FR" sz="1100" dirty="0">
                        <a:latin typeface="Calibri"/>
                        <a:cs typeface="Calibri"/>
                      </a:endParaRPr>
                    </a:p>
                    <a:p>
                      <a:pPr algn="ctr">
                        <a:lnSpc>
                          <a:spcPts val="1415"/>
                        </a:lnSpc>
                        <a:spcBef>
                          <a:spcPts val="35"/>
                        </a:spcBef>
                      </a:pPr>
                      <a:r>
                        <a:rPr lang="fr-FR" sz="1050" dirty="0">
                          <a:latin typeface="Calibri"/>
                          <a:cs typeface="Calibri"/>
                        </a:rPr>
                        <a:t>(500 µg d’</a:t>
                      </a:r>
                      <a:r>
                        <a:rPr lang="fr-FR" sz="1050" dirty="0" err="1">
                          <a:latin typeface="Calibri"/>
                          <a:cs typeface="Calibri"/>
                        </a:rPr>
                        <a:t>hydroxide</a:t>
                      </a:r>
                      <a:r>
                        <a:rPr lang="fr-FR" sz="1050" dirty="0">
                          <a:latin typeface="Calibri"/>
                          <a:cs typeface="Calibri"/>
                        </a:rPr>
                        <a:t> d’aluminium, 50</a:t>
                      </a:r>
                    </a:p>
                    <a:p>
                      <a:pPr marL="4445" algn="ctr">
                        <a:lnSpc>
                          <a:spcPts val="1415"/>
                        </a:lnSpc>
                      </a:pPr>
                      <a:r>
                        <a:rPr lang="fr-FR" sz="1050" dirty="0">
                          <a:latin typeface="Calibri"/>
                          <a:cs typeface="Calibri"/>
                        </a:rPr>
                        <a:t>µg de lipide A </a:t>
                      </a:r>
                      <a:r>
                        <a:rPr lang="fr-FR" sz="1050" dirty="0" err="1">
                          <a:latin typeface="Calibri"/>
                          <a:cs typeface="Calibri"/>
                        </a:rPr>
                        <a:t>monophosphorylique</a:t>
                      </a:r>
                      <a:r>
                        <a:rPr lang="fr-FR" sz="1050" dirty="0">
                          <a:latin typeface="Calibri"/>
                          <a:cs typeface="Calibri"/>
                        </a:rPr>
                        <a:t> 3-0-</a:t>
                      </a:r>
                      <a:r>
                        <a:rPr lang="fr-FR" sz="1050" dirty="0" err="1">
                          <a:latin typeface="Calibri"/>
                          <a:cs typeface="Calibri"/>
                        </a:rPr>
                        <a:t>desacétylé</a:t>
                      </a:r>
                      <a:r>
                        <a:rPr lang="fr-FR" sz="1050" dirty="0">
                          <a:latin typeface="Calibri"/>
                          <a:cs typeface="Calibri"/>
                        </a:rPr>
                        <a:t>)</a:t>
                      </a: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540" algn="ctr">
                        <a:lnSpc>
                          <a:spcPct val="100000"/>
                        </a:lnSpc>
                        <a:spcBef>
                          <a:spcPts val="170"/>
                        </a:spcBef>
                      </a:pPr>
                      <a:r>
                        <a:rPr lang="fr-FR" sz="1100" dirty="0">
                          <a:latin typeface="Calibri"/>
                          <a:cs typeface="Calibri"/>
                        </a:rPr>
                        <a:t>225 µg </a:t>
                      </a:r>
                      <a:r>
                        <a:rPr lang="fr-FR" sz="1100" dirty="0" err="1">
                          <a:latin typeface="Calibri"/>
                          <a:cs typeface="Calibri"/>
                        </a:rPr>
                        <a:t>AAHS</a:t>
                      </a:r>
                      <a:endParaRPr lang="fr-FR" sz="1100" dirty="0">
                        <a:latin typeface="Calibri"/>
                        <a:cs typeface="Calibri"/>
                      </a:endParaRPr>
                    </a:p>
                    <a:p>
                      <a:pPr marL="357188" marR="570230" indent="1588" algn="ctr">
                        <a:lnSpc>
                          <a:spcPts val="1390"/>
                        </a:lnSpc>
                        <a:spcBef>
                          <a:spcPts val="120"/>
                        </a:spcBef>
                      </a:pPr>
                      <a:r>
                        <a:rPr lang="fr-FR" sz="1050" dirty="0">
                          <a:latin typeface="Calibri"/>
                          <a:cs typeface="Calibri"/>
                        </a:rPr>
                        <a:t>(sulfate d'</a:t>
                      </a:r>
                      <a:r>
                        <a:rPr lang="fr-FR" sz="1050" dirty="0" err="1">
                          <a:latin typeface="Calibri"/>
                          <a:cs typeface="Calibri"/>
                        </a:rPr>
                        <a:t>hydroxyphosphate</a:t>
                      </a:r>
                      <a:r>
                        <a:rPr lang="fr-FR" sz="1050" dirty="0">
                          <a:latin typeface="Calibri"/>
                          <a:cs typeface="Calibri"/>
                        </a:rPr>
                        <a:t> d'aluminium amorphe)</a:t>
                      </a: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70" algn="ctr">
                        <a:lnSpc>
                          <a:spcPct val="100000"/>
                        </a:lnSpc>
                        <a:spcBef>
                          <a:spcPts val="170"/>
                        </a:spcBef>
                      </a:pPr>
                      <a:r>
                        <a:rPr lang="fr-FR" sz="1100" dirty="0">
                          <a:latin typeface="Calibri"/>
                          <a:cs typeface="Calibri"/>
                        </a:rPr>
                        <a:t>500 µg </a:t>
                      </a:r>
                      <a:r>
                        <a:rPr lang="fr-FR" sz="1100" dirty="0" err="1">
                          <a:latin typeface="Calibri"/>
                          <a:cs typeface="Calibri"/>
                        </a:rPr>
                        <a:t>AAHS</a:t>
                      </a:r>
                      <a:endParaRPr lang="fr-FR" sz="1100" dirty="0">
                        <a:latin typeface="Calibri"/>
                        <a:cs typeface="Calibri"/>
                      </a:endParaRPr>
                    </a:p>
                    <a:p>
                      <a:pPr marL="182563" marR="481965" indent="-3175" algn="ctr">
                        <a:lnSpc>
                          <a:spcPts val="1390"/>
                        </a:lnSpc>
                        <a:spcBef>
                          <a:spcPts val="120"/>
                        </a:spcBef>
                      </a:pPr>
                      <a:r>
                        <a:rPr lang="fr-FR" sz="1050" dirty="0">
                          <a:latin typeface="Calibri"/>
                          <a:cs typeface="Calibri"/>
                        </a:rPr>
                        <a:t>(sulfate d'</a:t>
                      </a:r>
                      <a:r>
                        <a:rPr lang="fr-FR" sz="1050" dirty="0" err="1">
                          <a:latin typeface="Calibri"/>
                          <a:cs typeface="Calibri"/>
                        </a:rPr>
                        <a:t>hydroxyphosphate</a:t>
                      </a:r>
                      <a:r>
                        <a:rPr lang="fr-FR" sz="1050" dirty="0">
                          <a:latin typeface="Calibri"/>
                          <a:cs typeface="Calibri"/>
                        </a:rPr>
                        <a:t> d'aluminium amorphe)</a:t>
                      </a: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370840">
                <a:tc>
                  <a:txBody>
                    <a:bodyPr/>
                    <a:lstStyle/>
                    <a:p>
                      <a:pPr marL="90805">
                        <a:lnSpc>
                          <a:spcPct val="100000"/>
                        </a:lnSpc>
                        <a:spcBef>
                          <a:spcPts val="155"/>
                        </a:spcBef>
                      </a:pPr>
                      <a:r>
                        <a:rPr lang="fr-FR" sz="1400">
                          <a:latin typeface="Calibri"/>
                          <a:cs typeface="Calibri"/>
                        </a:rPr>
                        <a:t>Agent conservateur</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a:txBody>
                    <a:bodyPr/>
                    <a:lstStyle/>
                    <a:p>
                      <a:pPr marL="90805">
                        <a:lnSpc>
                          <a:spcPct val="100000"/>
                        </a:lnSpc>
                        <a:spcBef>
                          <a:spcPts val="190"/>
                        </a:spcBef>
                      </a:pPr>
                      <a:r>
                        <a:rPr lang="fr-FR" sz="1200">
                          <a:latin typeface="Calibri"/>
                          <a:cs typeface="Calibri"/>
                        </a:rPr>
                        <a:t>Aucune</a:t>
                      </a:r>
                    </a:p>
                  </a:txBody>
                  <a:tcPr marL="0" marR="0" marT="24130"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91440">
                        <a:lnSpc>
                          <a:spcPct val="100000"/>
                        </a:lnSpc>
                        <a:spcBef>
                          <a:spcPts val="190"/>
                        </a:spcBef>
                      </a:pPr>
                      <a:r>
                        <a:rPr lang="fr-FR" sz="1200">
                          <a:latin typeface="Calibri"/>
                          <a:cs typeface="Calibri"/>
                        </a:rPr>
                        <a:t>Aucune</a:t>
                      </a:r>
                    </a:p>
                  </a:txBody>
                  <a:tcPr marL="0" marR="0" marT="241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075">
                        <a:lnSpc>
                          <a:spcPct val="100000"/>
                        </a:lnSpc>
                        <a:spcBef>
                          <a:spcPts val="190"/>
                        </a:spcBef>
                      </a:pPr>
                      <a:r>
                        <a:rPr lang="fr-FR" sz="1200">
                          <a:latin typeface="Calibri"/>
                          <a:cs typeface="Calibri"/>
                        </a:rPr>
                        <a:t>Aucune</a:t>
                      </a:r>
                    </a:p>
                  </a:txBody>
                  <a:tcPr marL="0" marR="0" marT="241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710">
                        <a:lnSpc>
                          <a:spcPct val="100000"/>
                        </a:lnSpc>
                        <a:spcBef>
                          <a:spcPts val="190"/>
                        </a:spcBef>
                      </a:pPr>
                      <a:r>
                        <a:rPr lang="fr-FR" sz="1200">
                          <a:latin typeface="Calibri"/>
                          <a:cs typeface="Calibri"/>
                        </a:rPr>
                        <a:t>Aucune</a:t>
                      </a:r>
                    </a:p>
                  </a:txBody>
                  <a:tcPr marL="0" marR="0" marT="241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r h="838200">
                <a:tc>
                  <a:txBody>
                    <a:bodyPr/>
                    <a:lstStyle/>
                    <a:p>
                      <a:pPr marL="67945">
                        <a:lnSpc>
                          <a:spcPts val="1964"/>
                        </a:lnSpc>
                      </a:pPr>
                      <a:r>
                        <a:rPr lang="fr-FR" sz="1400" dirty="0">
                          <a:latin typeface="Calibri"/>
                          <a:cs typeface="Calibri"/>
                        </a:rPr>
                        <a:t>Chaîne du froid</a:t>
                      </a:r>
                    </a:p>
                    <a:p>
                      <a:pPr marL="67945" marR="125095">
                        <a:lnSpc>
                          <a:spcPts val="2110"/>
                        </a:lnSpc>
                        <a:spcBef>
                          <a:spcPts val="135"/>
                        </a:spcBef>
                      </a:pPr>
                      <a:r>
                        <a:rPr lang="fr-FR" sz="1400" dirty="0">
                          <a:latin typeface="Calibri"/>
                          <a:cs typeface="Calibri"/>
                        </a:rPr>
                        <a:t>Volume par dose (</a:t>
                      </a:r>
                      <a:r>
                        <a:rPr lang="fr-FR" sz="1400" dirty="0" err="1">
                          <a:latin typeface="Calibri"/>
                          <a:cs typeface="Calibri"/>
                        </a:rPr>
                        <a:t>cm3</a:t>
                      </a:r>
                      <a:r>
                        <a:rPr lang="fr-FR" sz="1400" dirty="0">
                          <a:latin typeface="Calibri"/>
                          <a:cs typeface="Calibri"/>
                        </a:rPr>
                        <a:t>)</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a:txBody>
                    <a:bodyPr/>
                    <a:lstStyle/>
                    <a:p>
                      <a:pPr marL="90805">
                        <a:lnSpc>
                          <a:spcPct val="100000"/>
                        </a:lnSpc>
                        <a:spcBef>
                          <a:spcPts val="200"/>
                        </a:spcBef>
                      </a:pPr>
                      <a:r>
                        <a:rPr lang="fr-FR" sz="1200">
                          <a:latin typeface="Calibri"/>
                          <a:cs typeface="Calibri"/>
                        </a:rPr>
                        <a:t>Carton de 10 flacons: 14.29cm3</a:t>
                      </a:r>
                    </a:p>
                  </a:txBody>
                  <a:tcPr marL="0" marR="0" marT="25400"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68580">
                        <a:lnSpc>
                          <a:spcPts val="1595"/>
                        </a:lnSpc>
                      </a:pPr>
                      <a:r>
                        <a:rPr lang="fr-FR" sz="1200" dirty="0">
                          <a:latin typeface="Calibri"/>
                          <a:cs typeface="Calibri"/>
                        </a:rPr>
                        <a:t>Carton de 1 flacon: 28,8 </a:t>
                      </a:r>
                      <a:r>
                        <a:rPr lang="fr-FR" sz="1200" dirty="0" err="1">
                          <a:latin typeface="Calibri"/>
                          <a:cs typeface="Calibri"/>
                        </a:rPr>
                        <a:t>cm3</a:t>
                      </a:r>
                      <a:endParaRPr lang="fr-FR" sz="1200" dirty="0">
                        <a:latin typeface="Calibri"/>
                        <a:cs typeface="Calibri"/>
                      </a:endParaRPr>
                    </a:p>
                    <a:p>
                      <a:pPr marL="68580" marR="81280">
                        <a:lnSpc>
                          <a:spcPct val="133300"/>
                        </a:lnSpc>
                      </a:pPr>
                      <a:r>
                        <a:rPr lang="fr-FR" sz="1200" dirty="0">
                          <a:latin typeface="Calibri"/>
                          <a:cs typeface="Calibri"/>
                        </a:rPr>
                        <a:t>Carton de 10 flacons: 5,7 </a:t>
                      </a:r>
                      <a:r>
                        <a:rPr lang="fr-FR" sz="1200" dirty="0" err="1">
                          <a:latin typeface="Calibri"/>
                          <a:cs typeface="Calibri"/>
                        </a:rPr>
                        <a:t>cm</a:t>
                      </a:r>
                      <a:r>
                        <a:rPr lang="fr-FR" sz="1200" baseline="0" dirty="0" err="1">
                          <a:latin typeface="Calibri"/>
                          <a:cs typeface="Calibri"/>
                        </a:rPr>
                        <a:t>3</a:t>
                      </a:r>
                      <a:r>
                        <a:rPr lang="fr-FR" sz="1200" dirty="0">
                          <a:latin typeface="Calibri"/>
                          <a:cs typeface="Calibri"/>
                        </a:rPr>
                        <a:t>  </a:t>
                      </a:r>
                      <a:br>
                        <a:rPr lang="fr-FR" sz="1200" dirty="0">
                          <a:latin typeface="Calibri"/>
                          <a:cs typeface="Calibri"/>
                        </a:rPr>
                      </a:br>
                      <a:r>
                        <a:rPr lang="fr-FR" sz="1200" dirty="0">
                          <a:latin typeface="Calibri"/>
                          <a:cs typeface="Calibri"/>
                        </a:rPr>
                        <a:t>carton de 100 flacons : 4,8 </a:t>
                      </a:r>
                      <a:r>
                        <a:rPr lang="fr-FR" sz="1200" dirty="0" err="1">
                          <a:latin typeface="Calibri"/>
                          <a:cs typeface="Calibri"/>
                        </a:rPr>
                        <a:t>cm3</a:t>
                      </a:r>
                      <a:endParaRPr lang="fr-FR" sz="12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69215">
                        <a:lnSpc>
                          <a:spcPts val="1595"/>
                        </a:lnSpc>
                      </a:pPr>
                      <a:r>
                        <a:rPr lang="fr-FR" sz="1200">
                          <a:latin typeface="Calibri"/>
                          <a:cs typeface="Calibri"/>
                        </a:rPr>
                        <a:t>Carton de 1 flacon: 75 cm3</a:t>
                      </a:r>
                    </a:p>
                    <a:p>
                      <a:pPr marL="69215">
                        <a:lnSpc>
                          <a:spcPct val="100000"/>
                        </a:lnSpc>
                        <a:spcBef>
                          <a:spcPts val="600"/>
                        </a:spcBef>
                      </a:pPr>
                      <a:r>
                        <a:rPr lang="fr-FR" sz="1200">
                          <a:latin typeface="Calibri"/>
                          <a:cs typeface="Calibri"/>
                        </a:rPr>
                        <a:t>Carton de 10 flacons: cm3*</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13030">
                        <a:lnSpc>
                          <a:spcPts val="1595"/>
                        </a:lnSpc>
                      </a:pPr>
                      <a:r>
                        <a:rPr lang="fr-FR" sz="1200">
                          <a:latin typeface="Calibri"/>
                          <a:cs typeface="Calibri"/>
                        </a:rPr>
                        <a:t>Carton de 10 flacons: </a:t>
                      </a:r>
                    </a:p>
                    <a:p>
                      <a:pPr marL="455930" indent="-342900">
                        <a:lnSpc>
                          <a:spcPts val="1595"/>
                        </a:lnSpc>
                        <a:buAutoNum type="alphaLcParenR"/>
                      </a:pPr>
                      <a:r>
                        <a:rPr lang="fr-FR" sz="1200">
                          <a:latin typeface="Calibri"/>
                          <a:cs typeface="Calibri"/>
                        </a:rPr>
                        <a:t>Approvisionnement UNICEF: 18.4cm3</a:t>
                      </a:r>
                    </a:p>
                    <a:p>
                      <a:pPr marL="455930" indent="-342900">
                        <a:lnSpc>
                          <a:spcPts val="1595"/>
                        </a:lnSpc>
                        <a:buAutoNum type="alphaLcParenR"/>
                      </a:pPr>
                      <a:r>
                        <a:rPr lang="fr-FR" sz="1200">
                          <a:latin typeface="Calibri"/>
                          <a:cs typeface="Calibri"/>
                        </a:rPr>
                        <a:t>Approvisionnement PAHO: 15.11cm3</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r h="350775">
                <a:tc>
                  <a:txBody>
                    <a:bodyPr/>
                    <a:lstStyle/>
                    <a:p>
                      <a:pPr marL="67945">
                        <a:lnSpc>
                          <a:spcPts val="1710"/>
                        </a:lnSpc>
                      </a:pPr>
                      <a:r>
                        <a:rPr lang="fr-FR" sz="1200" dirty="0">
                          <a:latin typeface="Calibri"/>
                          <a:cs typeface="Calibri"/>
                        </a:rPr>
                        <a:t>Taux de perte </a:t>
                      </a:r>
                    </a:p>
                    <a:p>
                      <a:pPr marL="67945">
                        <a:lnSpc>
                          <a:spcPts val="1710"/>
                        </a:lnSpc>
                      </a:pPr>
                      <a:r>
                        <a:rPr lang="fr-FR" sz="1200" dirty="0">
                          <a:latin typeface="Calibri"/>
                          <a:cs typeface="Calibri"/>
                        </a:rPr>
                        <a:t>indicatif </a:t>
                      </a:r>
                    </a:p>
                    <a:p>
                      <a:pPr marL="67945">
                        <a:lnSpc>
                          <a:spcPct val="100000"/>
                        </a:lnSpc>
                      </a:pPr>
                      <a:r>
                        <a:rPr lang="fr-FR" sz="1200" dirty="0">
                          <a:latin typeface="Calibri"/>
                          <a:cs typeface="Calibri"/>
                        </a:rPr>
                        <a:t> </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a:txBody>
                    <a:bodyPr/>
                    <a:lstStyle/>
                    <a:p>
                      <a:pPr algn="ctr">
                        <a:lnSpc>
                          <a:spcPct val="100000"/>
                        </a:lnSpc>
                        <a:spcBef>
                          <a:spcPts val="170"/>
                        </a:spcBef>
                      </a:pPr>
                      <a:r>
                        <a:rPr lang="fr-FR" sz="1200">
                          <a:latin typeface="Calibri"/>
                          <a:cs typeface="Calibri"/>
                        </a:rPr>
                        <a:t>5%</a:t>
                      </a:r>
                    </a:p>
                  </a:txBody>
                  <a:tcPr marL="0" marR="0" marT="21590"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46355" algn="ctr">
                        <a:lnSpc>
                          <a:spcPts val="1710"/>
                        </a:lnSpc>
                      </a:pPr>
                      <a:r>
                        <a:rPr lang="fr-FR" sz="1200">
                          <a:latin typeface="Calibri"/>
                          <a:cs typeface="Calibri"/>
                        </a:rPr>
                        <a:t>10%</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70" algn="ctr">
                        <a:lnSpc>
                          <a:spcPts val="1710"/>
                        </a:lnSpc>
                      </a:pPr>
                      <a:r>
                        <a:rPr lang="fr-FR" sz="1200">
                          <a:latin typeface="Calibri"/>
                          <a:cs typeface="Calibri"/>
                        </a:rPr>
                        <a:t>5%</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175" algn="ctr">
                        <a:lnSpc>
                          <a:spcPts val="1710"/>
                        </a:lnSpc>
                      </a:pPr>
                      <a:r>
                        <a:rPr lang="fr-FR" sz="1200">
                          <a:latin typeface="Calibri"/>
                          <a:cs typeface="Calibri"/>
                        </a:rPr>
                        <a:t>5%</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7"/>
                  </a:ext>
                </a:extLst>
              </a:tr>
              <a:tr h="775999">
                <a:tc>
                  <a:txBody>
                    <a:bodyPr/>
                    <a:lstStyle/>
                    <a:p>
                      <a:pPr marL="90805">
                        <a:lnSpc>
                          <a:spcPct val="100000"/>
                        </a:lnSpc>
                        <a:spcBef>
                          <a:spcPts val="165"/>
                        </a:spcBef>
                      </a:pPr>
                      <a:r>
                        <a:rPr lang="fr-FR" sz="1400">
                          <a:latin typeface="Calibri"/>
                          <a:cs typeface="Calibri"/>
                        </a:rPr>
                        <a:t>Photo</a:t>
                      </a:r>
                    </a:p>
                  </a:txBody>
                  <a:tcPr marL="0" marR="0" marT="209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a:txBody>
                    <a:bodyPr/>
                    <a:lstStyle/>
                    <a:p>
                      <a:pPr algn="l" rtl="0">
                        <a:lnSpc>
                          <a:spcPct val="100000"/>
                        </a:lnSpc>
                      </a:pPr>
                      <a:endParaRPr sz="11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algn="l" rtl="0">
                        <a:lnSpc>
                          <a:spcPct val="100000"/>
                        </a:lnSpc>
                      </a:pPr>
                      <a:endParaRPr sz="11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l" rtl="0">
                        <a:lnSpc>
                          <a:spcPct val="100000"/>
                        </a:lnSpc>
                      </a:pPr>
                      <a:endParaRPr sz="11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l" rtl="0">
                        <a:lnSpc>
                          <a:spcPct val="100000"/>
                        </a:lnSpc>
                      </a:pPr>
                      <a:endParaRPr sz="11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8"/>
                  </a:ext>
                </a:extLst>
              </a:tr>
            </a:tbl>
          </a:graphicData>
        </a:graphic>
      </p:graphicFrame>
      <p:sp>
        <p:nvSpPr>
          <p:cNvPr id="4" name="object 4"/>
          <p:cNvSpPr/>
          <p:nvPr/>
        </p:nvSpPr>
        <p:spPr>
          <a:xfrm>
            <a:off x="7921553" y="5833844"/>
            <a:ext cx="1641641" cy="63311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937518" y="6582156"/>
            <a:ext cx="7524103" cy="228268"/>
          </a:xfrm>
          <a:prstGeom prst="rect">
            <a:avLst/>
          </a:prstGeom>
        </p:spPr>
        <p:txBody>
          <a:bodyPr vert="horz" wrap="square" lIns="0" tIns="12700" rIns="0" bIns="0" rtlCol="0">
            <a:spAutoFit/>
          </a:bodyPr>
          <a:lstStyle/>
          <a:p>
            <a:pPr marL="12700">
              <a:lnSpc>
                <a:spcPct val="100000"/>
              </a:lnSpc>
              <a:spcBef>
                <a:spcPts val="100"/>
              </a:spcBef>
            </a:pPr>
            <a:r>
              <a:rPr lang="fr-FR" sz="1400" dirty="0" err="1">
                <a:latin typeface="Calibri"/>
                <a:cs typeface="Calibri"/>
              </a:rPr>
              <a:t>s.o</a:t>
            </a:r>
            <a:r>
              <a:rPr lang="fr-FR" sz="1400" dirty="0">
                <a:latin typeface="Calibri"/>
                <a:cs typeface="Calibri"/>
              </a:rPr>
              <a:t>. = sans objet</a:t>
            </a:r>
          </a:p>
        </p:txBody>
      </p:sp>
      <p:sp>
        <p:nvSpPr>
          <p:cNvPr id="6" name="object 6"/>
          <p:cNvSpPr/>
          <p:nvPr/>
        </p:nvSpPr>
        <p:spPr>
          <a:xfrm>
            <a:off x="5872120" y="5749798"/>
            <a:ext cx="1468986" cy="81257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984635" y="5826776"/>
            <a:ext cx="691590" cy="66652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605886" y="5833844"/>
            <a:ext cx="1622695" cy="675286"/>
          </a:xfrm>
          <a:prstGeom prst="rect">
            <a:avLst/>
          </a:prstGeom>
          <a:blipFill>
            <a:blip r:embed="rId6" cstate="print"/>
            <a:stretch>
              <a:fillRect/>
            </a:stretch>
          </a:blipFill>
        </p:spPr>
        <p:txBody>
          <a:bodyPr wrap="square" lIns="0" tIns="0" rIns="0" bIns="0" rtlCol="0"/>
          <a:lstStyle/>
          <a:p>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2376" y="59436"/>
            <a:ext cx="9246091" cy="689932"/>
          </a:xfrm>
          <a:prstGeom prst="rect">
            <a:avLst/>
          </a:prstGeom>
        </p:spPr>
        <p:txBody>
          <a:bodyPr vert="horz" wrap="square" lIns="0" tIns="12700" rIns="0" bIns="0" rtlCol="0">
            <a:spAutoFit/>
          </a:bodyPr>
          <a:lstStyle/>
          <a:p>
            <a:pPr marL="12700">
              <a:lnSpc>
                <a:spcPct val="100000"/>
              </a:lnSpc>
              <a:spcBef>
                <a:spcPts val="100"/>
              </a:spcBef>
            </a:pPr>
            <a:r>
              <a:rPr lang="fr-FR" dirty="0"/>
              <a:t>Vaccins anti-</a:t>
            </a:r>
            <a:r>
              <a:rPr lang="fr-FR" dirty="0" err="1"/>
              <a:t>VPH</a:t>
            </a:r>
            <a:r>
              <a:rPr lang="fr-FR" dirty="0"/>
              <a:t> préqualifiés par l’OMS*</a:t>
            </a:r>
          </a:p>
        </p:txBody>
      </p:sp>
      <p:graphicFrame>
        <p:nvGraphicFramePr>
          <p:cNvPr id="3" name="object 3"/>
          <p:cNvGraphicFramePr>
            <a:graphicFrameLocks noGrp="1"/>
          </p:cNvGraphicFramePr>
          <p:nvPr>
            <p:extLst>
              <p:ext uri="{D42A27DB-BD31-4B8C-83A1-F6EECF244321}">
                <p14:modId xmlns:p14="http://schemas.microsoft.com/office/powerpoint/2010/main" val="3877046106"/>
              </p:ext>
            </p:extLst>
          </p:nvPr>
        </p:nvGraphicFramePr>
        <p:xfrm>
          <a:off x="190945" y="719363"/>
          <a:ext cx="9777522" cy="5356318"/>
        </p:xfrm>
        <a:graphic>
          <a:graphicData uri="http://schemas.openxmlformats.org/drawingml/2006/table">
            <a:tbl>
              <a:tblPr firstRow="1" bandRow="1">
                <a:tableStyleId>{2D5ABB26-0587-4C30-8999-92F81FD0307C}</a:tableStyleId>
              </a:tblPr>
              <a:tblGrid>
                <a:gridCol w="1728251">
                  <a:extLst>
                    <a:ext uri="{9D8B030D-6E8A-4147-A177-3AD203B41FA5}">
                      <a16:colId xmlns:a16="http://schemas.microsoft.com/office/drawing/2014/main" val="20000"/>
                    </a:ext>
                  </a:extLst>
                </a:gridCol>
                <a:gridCol w="1937591">
                  <a:extLst>
                    <a:ext uri="{9D8B030D-6E8A-4147-A177-3AD203B41FA5}">
                      <a16:colId xmlns:a16="http://schemas.microsoft.com/office/drawing/2014/main" val="1417478451"/>
                    </a:ext>
                  </a:extLst>
                </a:gridCol>
                <a:gridCol w="1937591">
                  <a:extLst>
                    <a:ext uri="{9D8B030D-6E8A-4147-A177-3AD203B41FA5}">
                      <a16:colId xmlns:a16="http://schemas.microsoft.com/office/drawing/2014/main" val="20002"/>
                    </a:ext>
                  </a:extLst>
                </a:gridCol>
                <a:gridCol w="2134213">
                  <a:extLst>
                    <a:ext uri="{9D8B030D-6E8A-4147-A177-3AD203B41FA5}">
                      <a16:colId xmlns:a16="http://schemas.microsoft.com/office/drawing/2014/main" val="20003"/>
                    </a:ext>
                  </a:extLst>
                </a:gridCol>
                <a:gridCol w="2039876">
                  <a:extLst>
                    <a:ext uri="{9D8B030D-6E8A-4147-A177-3AD203B41FA5}">
                      <a16:colId xmlns:a16="http://schemas.microsoft.com/office/drawing/2014/main" val="20004"/>
                    </a:ext>
                  </a:extLst>
                </a:gridCol>
              </a:tblGrid>
              <a:tr h="363937">
                <a:tc>
                  <a:txBody>
                    <a:bodyPr/>
                    <a:lstStyle/>
                    <a:p>
                      <a:pPr marL="90805">
                        <a:lnSpc>
                          <a:spcPct val="100000"/>
                        </a:lnSpc>
                        <a:spcBef>
                          <a:spcPts val="145"/>
                        </a:spcBef>
                      </a:pPr>
                      <a:r>
                        <a:rPr lang="fr-FR" sz="1800" b="1">
                          <a:latin typeface="Calibri"/>
                          <a:cs typeface="Calibri"/>
                        </a:rPr>
                        <a:t>Nom commercial</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a:txBody>
                    <a:bodyPr/>
                    <a:lstStyle/>
                    <a:p>
                      <a:pPr marL="91440" marR="0" lvl="0" indent="0" defTabSz="914400" eaLnBrk="1" fontAlgn="auto" latinLnBrk="0" hangingPunct="1">
                        <a:lnSpc>
                          <a:spcPct val="100000"/>
                        </a:lnSpc>
                        <a:spcBef>
                          <a:spcPts val="145"/>
                        </a:spcBef>
                        <a:spcAft>
                          <a:spcPts val="0"/>
                        </a:spcAft>
                        <a:buClrTx/>
                        <a:buSzTx/>
                        <a:buFontTx/>
                        <a:buNone/>
                        <a:tabLst/>
                        <a:defRPr/>
                      </a:pPr>
                      <a:r>
                        <a:rPr lang="fr-FR" sz="1800" b="1">
                          <a:latin typeface="+mn-lt"/>
                          <a:cs typeface="Calibri"/>
                        </a:rPr>
                        <a:t>Cecolin®</a:t>
                      </a:r>
                    </a:p>
                    <a:p>
                      <a:pPr marL="91440" algn="l" rtl="0">
                        <a:lnSpc>
                          <a:spcPct val="100000"/>
                        </a:lnSpc>
                        <a:spcBef>
                          <a:spcPts val="145"/>
                        </a:spcBef>
                      </a:pPr>
                      <a:endParaRPr sz="1800" b="1" dirty="0">
                        <a:latin typeface="Calibri"/>
                        <a:cs typeface="Calibri"/>
                      </a:endParaRPr>
                    </a:p>
                  </a:txBody>
                  <a:tcPr marL="0" marR="0" marT="18415" marB="0">
                    <a:lnL w="19050" cap="flat" cmpd="sng" algn="ctr">
                      <a:solidFill>
                        <a:srgbClr val="000000"/>
                      </a:solidFill>
                      <a:prstDash val="solid"/>
                      <a:round/>
                      <a:headEnd type="none" w="med" len="med"/>
                      <a:tailEnd type="none" w="med" len="me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92075">
                        <a:lnSpc>
                          <a:spcPct val="100000"/>
                        </a:lnSpc>
                        <a:spcBef>
                          <a:spcPts val="145"/>
                        </a:spcBef>
                      </a:pPr>
                      <a:r>
                        <a:rPr lang="fr-FR" sz="1800" b="1">
                          <a:latin typeface="Calibri"/>
                          <a:cs typeface="Calibri"/>
                        </a:rPr>
                        <a:t>Cervarix</a:t>
                      </a:r>
                      <a:r>
                        <a:rPr lang="fr-FR" sz="1800" b="1" baseline="18518">
                          <a:latin typeface="Calibri"/>
                          <a:cs typeface="Calibri"/>
                        </a:rPr>
                        <a:t>TM</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710">
                        <a:lnSpc>
                          <a:spcPct val="100000"/>
                        </a:lnSpc>
                        <a:spcBef>
                          <a:spcPts val="145"/>
                        </a:spcBef>
                      </a:pPr>
                      <a:r>
                        <a:rPr lang="fr-FR" sz="1800" b="1">
                          <a:latin typeface="Calibri"/>
                          <a:cs typeface="Calibri"/>
                        </a:rPr>
                        <a:t>Gardasil®</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45"/>
                        </a:spcBef>
                      </a:pPr>
                      <a:r>
                        <a:rPr lang="fr-FR" sz="1800" b="1">
                          <a:latin typeface="Calibri"/>
                          <a:cs typeface="Calibri"/>
                        </a:rPr>
                        <a:t>Gardasil-9®</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443082">
                <a:tc>
                  <a:txBody>
                    <a:bodyPr/>
                    <a:lstStyle/>
                    <a:p>
                      <a:pPr marL="90805">
                        <a:lnSpc>
                          <a:spcPct val="100000"/>
                        </a:lnSpc>
                        <a:spcBef>
                          <a:spcPts val="195"/>
                        </a:spcBef>
                      </a:pPr>
                      <a:r>
                        <a:rPr lang="fr-FR" sz="1400">
                          <a:latin typeface="Calibri"/>
                          <a:cs typeface="Calibri"/>
                        </a:rPr>
                        <a:t>Voie d’administration</a:t>
                      </a:r>
                    </a:p>
                  </a:txBody>
                  <a:tcPr marL="0" marR="0" marT="2476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a:txBody>
                    <a:bodyPr/>
                    <a:lstStyle/>
                    <a:p>
                      <a:pPr marL="91440" marR="0" lvl="0" indent="0" defTabSz="914400" eaLnBrk="1" fontAlgn="auto" latinLnBrk="0" hangingPunct="1">
                        <a:lnSpc>
                          <a:spcPct val="100000"/>
                        </a:lnSpc>
                        <a:spcBef>
                          <a:spcPts val="200"/>
                        </a:spcBef>
                        <a:spcAft>
                          <a:spcPts val="0"/>
                        </a:spcAft>
                        <a:buClrTx/>
                        <a:buSzTx/>
                        <a:buFontTx/>
                        <a:buNone/>
                        <a:tabLst/>
                        <a:defRPr/>
                      </a:pPr>
                      <a:r>
                        <a:rPr lang="fr-FR" sz="1200">
                          <a:latin typeface="+mn-lt"/>
                          <a:cs typeface="Calibri"/>
                        </a:rPr>
                        <a:t>Intramusculaire</a:t>
                      </a:r>
                    </a:p>
                    <a:p>
                      <a:pPr marL="91440" algn="l" rtl="0">
                        <a:lnSpc>
                          <a:spcPct val="100000"/>
                        </a:lnSpc>
                        <a:spcBef>
                          <a:spcPts val="200"/>
                        </a:spcBef>
                      </a:pPr>
                      <a:endParaRPr sz="1200" dirty="0">
                        <a:latin typeface="Calibri"/>
                        <a:cs typeface="Calibri"/>
                      </a:endParaRPr>
                    </a:p>
                  </a:txBody>
                  <a:tcPr marL="0" marR="0" marT="25400"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92075">
                        <a:lnSpc>
                          <a:spcPct val="100000"/>
                        </a:lnSpc>
                        <a:spcBef>
                          <a:spcPts val="200"/>
                        </a:spcBef>
                      </a:pPr>
                      <a:r>
                        <a:rPr lang="fr-FR" sz="1200">
                          <a:latin typeface="Calibri"/>
                          <a:cs typeface="Calibri"/>
                        </a:rPr>
                        <a:t>Intramusculaire</a:t>
                      </a:r>
                    </a:p>
                  </a:txBody>
                  <a:tcPr marL="0" marR="0" marT="254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710">
                        <a:lnSpc>
                          <a:spcPct val="100000"/>
                        </a:lnSpc>
                        <a:spcBef>
                          <a:spcPts val="200"/>
                        </a:spcBef>
                      </a:pPr>
                      <a:r>
                        <a:rPr lang="fr-FR" sz="1200">
                          <a:latin typeface="Calibri"/>
                          <a:cs typeface="Calibri"/>
                        </a:rPr>
                        <a:t>Intramusculaire</a:t>
                      </a:r>
                    </a:p>
                  </a:txBody>
                  <a:tcPr marL="0" marR="0" marT="254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200"/>
                        </a:spcBef>
                      </a:pPr>
                      <a:r>
                        <a:rPr lang="fr-FR" sz="1200">
                          <a:latin typeface="Calibri"/>
                          <a:cs typeface="Calibri"/>
                        </a:rPr>
                        <a:t>Intramusculaire</a:t>
                      </a:r>
                    </a:p>
                  </a:txBody>
                  <a:tcPr marL="0" marR="0" marT="254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406937">
                <a:tc>
                  <a:txBody>
                    <a:bodyPr/>
                    <a:lstStyle/>
                    <a:p>
                      <a:pPr marL="90805">
                        <a:lnSpc>
                          <a:spcPct val="100000"/>
                        </a:lnSpc>
                        <a:spcBef>
                          <a:spcPts val="175"/>
                        </a:spcBef>
                      </a:pPr>
                      <a:r>
                        <a:rPr lang="fr-FR" sz="1400">
                          <a:latin typeface="Calibri"/>
                          <a:cs typeface="Calibri"/>
                        </a:rPr>
                        <a:t>Age indicatif</a:t>
                      </a:r>
                      <a:r>
                        <a:rPr lang="fr-FR" sz="1400" baseline="30000">
                          <a:latin typeface="Calibri"/>
                          <a:cs typeface="Calibri"/>
                        </a:rPr>
                        <a:t>1</a:t>
                      </a: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a:txBody>
                    <a:bodyPr/>
                    <a:lstStyle/>
                    <a:p>
                      <a:pPr marL="91440" marR="0" lvl="0" indent="0" defTabSz="914400" eaLnBrk="1" fontAlgn="auto" latinLnBrk="0" hangingPunct="1">
                        <a:lnSpc>
                          <a:spcPct val="100000"/>
                        </a:lnSpc>
                        <a:spcBef>
                          <a:spcPts val="185"/>
                        </a:spcBef>
                        <a:spcAft>
                          <a:spcPts val="0"/>
                        </a:spcAft>
                        <a:buClrTx/>
                        <a:buSzTx/>
                        <a:buFontTx/>
                        <a:buNone/>
                        <a:tabLst/>
                        <a:defRPr/>
                      </a:pPr>
                      <a:r>
                        <a:rPr lang="fr-FR" sz="1200">
                          <a:latin typeface="+mn-lt"/>
                          <a:cs typeface="Calibri"/>
                        </a:rPr>
                        <a:t>≥ 9 ans</a:t>
                      </a:r>
                    </a:p>
                    <a:p>
                      <a:pPr marL="91440" algn="l" rtl="0">
                        <a:lnSpc>
                          <a:spcPct val="100000"/>
                        </a:lnSpc>
                        <a:spcBef>
                          <a:spcPts val="185"/>
                        </a:spcBef>
                      </a:pPr>
                      <a:endParaRPr sz="1200" dirty="0">
                        <a:latin typeface="Calibri"/>
                        <a:cs typeface="Calibri"/>
                      </a:endParaRPr>
                    </a:p>
                  </a:txBody>
                  <a:tcPr marL="0" marR="0" marT="23495"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92075">
                        <a:lnSpc>
                          <a:spcPct val="100000"/>
                        </a:lnSpc>
                        <a:spcBef>
                          <a:spcPts val="185"/>
                        </a:spcBef>
                      </a:pPr>
                      <a:r>
                        <a:rPr lang="fr-FR" sz="1200">
                          <a:latin typeface="Calibri"/>
                          <a:cs typeface="Calibri"/>
                        </a:rPr>
                        <a:t>≥ 9 ans</a:t>
                      </a:r>
                    </a:p>
                  </a:txBody>
                  <a:tcPr marL="0" marR="0" marT="234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710">
                        <a:lnSpc>
                          <a:spcPct val="100000"/>
                        </a:lnSpc>
                        <a:spcBef>
                          <a:spcPts val="185"/>
                        </a:spcBef>
                      </a:pPr>
                      <a:r>
                        <a:rPr lang="fr-FR" sz="1200">
                          <a:latin typeface="Calibri"/>
                          <a:cs typeface="Calibri"/>
                        </a:rPr>
                        <a:t>≥ 9 ans</a:t>
                      </a:r>
                    </a:p>
                  </a:txBody>
                  <a:tcPr marL="0" marR="0" marT="234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85"/>
                        </a:spcBef>
                      </a:pPr>
                      <a:r>
                        <a:rPr lang="fr-FR" sz="1200">
                          <a:latin typeface="Calibri"/>
                          <a:cs typeface="Calibri"/>
                        </a:rPr>
                        <a:t>≥ 9 ans</a:t>
                      </a:r>
                    </a:p>
                  </a:txBody>
                  <a:tcPr marL="0" marR="0" marT="234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1317865">
                <a:tc>
                  <a:txBody>
                    <a:bodyPr/>
                    <a:lstStyle/>
                    <a:p>
                      <a:pPr marL="90805" marR="341630">
                        <a:lnSpc>
                          <a:spcPct val="101400"/>
                        </a:lnSpc>
                        <a:spcBef>
                          <a:spcPts val="160"/>
                        </a:spcBef>
                      </a:pPr>
                      <a:r>
                        <a:rPr lang="fr-FR" sz="1400">
                          <a:latin typeface="Calibri"/>
                          <a:cs typeface="Calibri"/>
                        </a:rPr>
                        <a:t>Schéma d’administration selon la notice du produit</a:t>
                      </a:r>
                    </a:p>
                  </a:txBody>
                  <a:tcPr marL="0" marR="0" marT="203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a:txBody>
                    <a:bodyPr/>
                    <a:lstStyle/>
                    <a:p>
                      <a:pPr marL="91440" marR="290830" lvl="0" indent="0" defTabSz="914400" eaLnBrk="1" fontAlgn="auto" latinLnBrk="0" hangingPunct="1">
                        <a:lnSpc>
                          <a:spcPct val="111700"/>
                        </a:lnSpc>
                        <a:spcBef>
                          <a:spcPts val="5"/>
                        </a:spcBef>
                        <a:spcAft>
                          <a:spcPts val="0"/>
                        </a:spcAft>
                        <a:buClrTx/>
                        <a:buSzTx/>
                        <a:buFontTx/>
                        <a:buNone/>
                        <a:tabLst/>
                        <a:defRPr/>
                      </a:pPr>
                      <a:r>
                        <a:rPr lang="fr-FR" sz="1200" dirty="0">
                          <a:latin typeface="+mn-lt"/>
                          <a:cs typeface="Calibri"/>
                        </a:rPr>
                        <a:t>9-14 ans: 2 doses (0,5 ml)  2ème dose 6 mois après la première ou 3 doses à 0, 2 et 6 mois</a:t>
                      </a:r>
                    </a:p>
                    <a:p>
                      <a:pPr marL="91440" marR="290830" lvl="0" indent="0" defTabSz="914400" eaLnBrk="1" fontAlgn="auto" latinLnBrk="0" hangingPunct="1">
                        <a:lnSpc>
                          <a:spcPct val="111700"/>
                        </a:lnSpc>
                        <a:spcBef>
                          <a:spcPts val="5"/>
                        </a:spcBef>
                        <a:spcAft>
                          <a:spcPts val="0"/>
                        </a:spcAft>
                        <a:buClrTx/>
                        <a:buSzTx/>
                        <a:buFontTx/>
                        <a:buNone/>
                        <a:tabLst/>
                        <a:defRPr/>
                      </a:pPr>
                      <a:r>
                        <a:rPr lang="fr-FR" sz="1200" dirty="0">
                          <a:latin typeface="+mn-lt"/>
                          <a:cs typeface="Calibri"/>
                        </a:rPr>
                        <a:t>≥ 15 ans: 3 doses à 0, 2 et 6 mois</a:t>
                      </a:r>
                    </a:p>
                  </a:txBody>
                  <a:tcPr marL="0" marR="0" marT="13970"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14935">
                        <a:lnSpc>
                          <a:spcPts val="1345"/>
                        </a:lnSpc>
                      </a:pPr>
                      <a:r>
                        <a:rPr lang="fr-FR" sz="1200" dirty="0">
                          <a:latin typeface="Calibri"/>
                          <a:cs typeface="Calibri"/>
                        </a:rPr>
                        <a:t>9-14 ans: 2 doses (0,5 ml)  </a:t>
                      </a:r>
                      <a:r>
                        <a:rPr lang="fr-FR" sz="1200" dirty="0" err="1">
                          <a:latin typeface="Calibri"/>
                          <a:cs typeface="Calibri"/>
                        </a:rPr>
                        <a:t>2</a:t>
                      </a:r>
                      <a:r>
                        <a:rPr lang="fr-FR" sz="1200" baseline="30000" dirty="0" err="1">
                          <a:latin typeface="Calibri"/>
                          <a:cs typeface="Calibri"/>
                        </a:rPr>
                        <a:t>e</a:t>
                      </a:r>
                      <a:r>
                        <a:rPr lang="fr-FR" sz="1200" dirty="0">
                          <a:latin typeface="Calibri"/>
                          <a:cs typeface="Calibri"/>
                        </a:rPr>
                        <a:t> dose 5- 6 mois après la première ou 3 doses à 0, 1 et 6 mois</a:t>
                      </a:r>
                    </a:p>
                    <a:p>
                      <a:pPr marL="114935" marR="236220">
                        <a:lnSpc>
                          <a:spcPct val="103299"/>
                        </a:lnSpc>
                        <a:spcBef>
                          <a:spcPts val="815"/>
                        </a:spcBef>
                      </a:pPr>
                      <a:r>
                        <a:rPr lang="fr-FR" sz="1200" dirty="0">
                          <a:latin typeface="Calibri"/>
                          <a:cs typeface="Calibri"/>
                        </a:rPr>
                        <a:t>≥ 15 ans: 3 doses à 0, 1 et 6 mois</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15570">
                        <a:lnSpc>
                          <a:spcPts val="1320"/>
                        </a:lnSpc>
                      </a:pPr>
                      <a:r>
                        <a:rPr lang="fr-FR" sz="1200" dirty="0">
                          <a:latin typeface="Calibri"/>
                          <a:cs typeface="Calibri"/>
                        </a:rPr>
                        <a:t>9-13 ans: 2 doses (0,5 ml)</a:t>
                      </a:r>
                    </a:p>
                    <a:p>
                      <a:pPr marL="115570">
                        <a:lnSpc>
                          <a:spcPts val="1415"/>
                        </a:lnSpc>
                      </a:pPr>
                      <a:r>
                        <a:rPr lang="fr-FR" sz="1200" dirty="0">
                          <a:latin typeface="Calibri"/>
                          <a:cs typeface="Calibri"/>
                        </a:rPr>
                        <a:t>2ème dose 6 mois après la première</a:t>
                      </a:r>
                    </a:p>
                    <a:p>
                      <a:pPr marL="115570">
                        <a:lnSpc>
                          <a:spcPct val="100000"/>
                        </a:lnSpc>
                      </a:pPr>
                      <a:r>
                        <a:rPr lang="fr-FR" sz="1200" dirty="0">
                          <a:latin typeface="Calibri"/>
                          <a:cs typeface="Calibri"/>
                        </a:rPr>
                        <a:t>ou 3 doses à 0, 2 et 6 mois</a:t>
                      </a:r>
                    </a:p>
                    <a:p>
                      <a:pPr marL="115570" marR="502284">
                        <a:lnSpc>
                          <a:spcPts val="1390"/>
                        </a:lnSpc>
                      </a:pPr>
                      <a:r>
                        <a:rPr lang="fr-FR" sz="1200" dirty="0">
                          <a:latin typeface="Calibri"/>
                          <a:cs typeface="Calibri"/>
                        </a:rPr>
                        <a:t>≥ 14 ans: 3 doses à 0, 2 et 6 mois</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16205">
                        <a:lnSpc>
                          <a:spcPts val="1345"/>
                        </a:lnSpc>
                      </a:pPr>
                      <a:r>
                        <a:rPr lang="fr-FR" sz="1200" dirty="0">
                          <a:latin typeface="Calibri"/>
                          <a:cs typeface="Calibri"/>
                        </a:rPr>
                        <a:t>9-14 ans: 2 doses (0,5 ml)</a:t>
                      </a:r>
                    </a:p>
                    <a:p>
                      <a:pPr marL="116205">
                        <a:lnSpc>
                          <a:spcPct val="100000"/>
                        </a:lnSpc>
                        <a:spcBef>
                          <a:spcPts val="45"/>
                        </a:spcBef>
                      </a:pPr>
                      <a:r>
                        <a:rPr lang="fr-FR" sz="1200" dirty="0" err="1">
                          <a:latin typeface="Calibri"/>
                          <a:cs typeface="Calibri"/>
                        </a:rPr>
                        <a:t>2</a:t>
                      </a:r>
                      <a:r>
                        <a:rPr lang="fr-FR" sz="1200" baseline="30000" dirty="0" err="1">
                          <a:latin typeface="Calibri"/>
                          <a:cs typeface="Calibri"/>
                        </a:rPr>
                        <a:t>e</a:t>
                      </a:r>
                      <a:r>
                        <a:rPr lang="fr-FR" sz="1200" dirty="0">
                          <a:latin typeface="Calibri"/>
                          <a:cs typeface="Calibri"/>
                        </a:rPr>
                        <a:t> dose 6 à 12 mois après la première ou 3 doses à 0, 2 et 6 mois</a:t>
                      </a:r>
                    </a:p>
                    <a:p>
                      <a:pPr marL="116205" marR="395605">
                        <a:lnSpc>
                          <a:spcPct val="103299"/>
                        </a:lnSpc>
                        <a:spcBef>
                          <a:spcPts val="815"/>
                        </a:spcBef>
                      </a:pPr>
                      <a:r>
                        <a:rPr lang="fr-FR" sz="1200" dirty="0">
                          <a:latin typeface="Calibri"/>
                          <a:cs typeface="Calibri"/>
                        </a:rPr>
                        <a:t>≥ 15 ans: 3 doses à 0, 2 et 6 mois</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1371600">
                <a:tc>
                  <a:txBody>
                    <a:bodyPr/>
                    <a:lstStyle/>
                    <a:p>
                      <a:pPr marL="90805">
                        <a:lnSpc>
                          <a:spcPct val="101000"/>
                        </a:lnSpc>
                        <a:spcBef>
                          <a:spcPts val="160"/>
                        </a:spcBef>
                      </a:pPr>
                      <a:r>
                        <a:rPr lang="fr-FR" sz="1400"/>
                        <a:t>Note de synthèse de l’OMS sur les schémas de vaccination et les intervalles entre les doses</a:t>
                      </a:r>
                      <a:r>
                        <a:rPr lang="fr-FR" sz="1400" baseline="30000"/>
                        <a:t>2</a:t>
                      </a:r>
                      <a:r>
                        <a:rPr lang="fr-FR" sz="1400"/>
                        <a:t> (contient des recommandations hors indication)</a:t>
                      </a:r>
                      <a:r>
                        <a:rPr lang="fr-FR" sz="1400">
                          <a:latin typeface="Calibri"/>
                          <a:cs typeface="Calibri"/>
                        </a:rPr>
                        <a:t> </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gridSpan="4">
                  <a:txBody>
                    <a:bodyPr/>
                    <a:lstStyle/>
                    <a:p>
                      <a:pPr marL="285750" indent="-171450">
                        <a:lnSpc>
                          <a:spcPts val="1350"/>
                        </a:lnSpc>
                        <a:buFont typeface="Arial"/>
                        <a:buChar char="•"/>
                        <a:tabLst>
                          <a:tab pos="285750" algn="l"/>
                        </a:tabLst>
                      </a:pPr>
                      <a:r>
                        <a:rPr lang="fr-FR" sz="1200">
                          <a:latin typeface="+mn-lt"/>
                          <a:cs typeface="Calibri"/>
                        </a:rPr>
                        <a:t>La note de synthèse de l’OMS (2022) recommande un schéma à deux doses pour les 9-14 ans pour les vaccins anti-VPH, ainsi que pour les enfants plus âgés.</a:t>
                      </a:r>
                      <a:r>
                        <a:rPr lang="fr-FR" sz="1200">
                          <a:solidFill>
                            <a:srgbClr val="4471C4"/>
                          </a:solidFill>
                          <a:latin typeface="+mn-lt"/>
                          <a:cs typeface="Calibri"/>
                        </a:rPr>
                        <a:t> (https://www.who.int/publications/i/item/who-wer9750-645-672)</a:t>
                      </a:r>
                    </a:p>
                    <a:p>
                      <a:pPr marL="285750" indent="-171450">
                        <a:lnSpc>
                          <a:spcPts val="1350"/>
                        </a:lnSpc>
                        <a:buFont typeface="Arial"/>
                        <a:buChar char="•"/>
                        <a:tabLst>
                          <a:tab pos="285750" algn="l"/>
                        </a:tabLst>
                      </a:pPr>
                      <a:r>
                        <a:rPr lang="fr-FR" sz="1200">
                          <a:latin typeface="+mn-lt"/>
                          <a:cs typeface="Calibri"/>
                        </a:rPr>
                        <a:t>Alternativement, un schéma à 1 dose pour les 9-20 ans (hors indication).</a:t>
                      </a:r>
                    </a:p>
                    <a:p>
                      <a:pPr marL="285750" indent="-171450">
                        <a:lnSpc>
                          <a:spcPts val="1350"/>
                        </a:lnSpc>
                        <a:buFont typeface="Arial"/>
                        <a:buChar char="•"/>
                        <a:tabLst>
                          <a:tab pos="285750" algn="l"/>
                        </a:tabLst>
                      </a:pPr>
                      <a:r>
                        <a:rPr lang="fr-FR" sz="1200">
                          <a:latin typeface="+mn-lt"/>
                          <a:cs typeface="Calibri"/>
                        </a:rPr>
                        <a:t>Pour les schémas unidose, les vaccins anti-VPH avec des données d'efficacité ou d'"immunobridging" sont recommandés</a:t>
                      </a:r>
                      <a:r>
                        <a:rPr lang="fr-FR" sz="1200" baseline="30000">
                          <a:latin typeface="+mn-lt"/>
                          <a:cs typeface="Calibri"/>
                        </a:rPr>
                        <a:t>1</a:t>
                      </a:r>
                      <a:r>
                        <a:rPr lang="fr-FR" sz="1200">
                          <a:latin typeface="+mn-lt"/>
                          <a:cs typeface="Calibri"/>
                        </a:rPr>
                        <a:t>.  </a:t>
                      </a:r>
                    </a:p>
                    <a:p>
                      <a:pPr marL="285750" indent="-171450">
                        <a:lnSpc>
                          <a:spcPts val="1350"/>
                        </a:lnSpc>
                        <a:buFont typeface="Arial"/>
                        <a:buChar char="•"/>
                        <a:tabLst>
                          <a:tab pos="285750" algn="l"/>
                        </a:tabLst>
                      </a:pPr>
                      <a:r>
                        <a:rPr lang="fr-FR" sz="1200">
                          <a:latin typeface="+mn-lt"/>
                          <a:cs typeface="Calibri"/>
                        </a:rPr>
                        <a:t>Les individus immunodéprimés et/ou infectés au VIH doivent recevoir au moins 2 doses et, idéalement, 3 doses.</a:t>
                      </a:r>
                    </a:p>
                    <a:p>
                      <a:pPr marL="285750" indent="-171450">
                        <a:lnSpc>
                          <a:spcPts val="1350"/>
                        </a:lnSpc>
                        <a:buFont typeface="Arial"/>
                        <a:buChar char="•"/>
                        <a:tabLst>
                          <a:tab pos="285750" algn="l"/>
                        </a:tabLst>
                      </a:pPr>
                      <a:r>
                        <a:rPr lang="fr-FR" sz="1200">
                          <a:latin typeface="+mn-lt"/>
                          <a:cs typeface="Calibri"/>
                        </a:rPr>
                        <a:t>L'intervalle minimum entre les doses est de 6 mois.  </a:t>
                      </a:r>
                      <a:r>
                        <a:rPr lang="fr-FR" sz="1200"/>
                        <a:t>Un schéma de 12 mois entraîne des MGT plus élevées et est suggéré pour des raisons programmatique et d'efficience; Il n’y a aucun intervalle maximal recommandé.</a:t>
                      </a:r>
                      <a:r>
                        <a:rPr lang="fr-FR" sz="1200">
                          <a:latin typeface="+mn-lt"/>
                          <a:cs typeface="Calibri"/>
                        </a:rPr>
                        <a:t> </a:t>
                      </a: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1005840">
                <a:tc>
                  <a:txBody>
                    <a:bodyPr/>
                    <a:lstStyle/>
                    <a:p>
                      <a:pPr marL="90805">
                        <a:lnSpc>
                          <a:spcPct val="100000"/>
                        </a:lnSpc>
                        <a:spcBef>
                          <a:spcPts val="195"/>
                        </a:spcBef>
                      </a:pPr>
                      <a:r>
                        <a:rPr lang="fr-FR" sz="1400">
                          <a:latin typeface="Calibri"/>
                          <a:cs typeface="Calibri"/>
                        </a:rPr>
                        <a:t>Autre</a:t>
                      </a:r>
                    </a:p>
                  </a:txBody>
                  <a:tcPr marL="0" marR="0" marT="2476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4C6E7"/>
                    </a:solidFill>
                  </a:tcPr>
                </a:tc>
                <a:tc>
                  <a:txBody>
                    <a:bodyPr/>
                    <a:lstStyle/>
                    <a:p>
                      <a:pPr algn="l" rtl="0">
                        <a:lnSpc>
                          <a:spcPct val="100000"/>
                        </a:lnSpc>
                      </a:pPr>
                      <a:endParaRPr sz="1200" dirty="0">
                        <a:latin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9050">
                      <a:solidFill>
                        <a:srgbClr val="000000"/>
                      </a:solidFill>
                      <a:prstDash val="solid"/>
                    </a:lnR>
                    <a:lnB w="19050">
                      <a:solidFill>
                        <a:srgbClr val="000000"/>
                      </a:solidFill>
                      <a:prstDash val="solid"/>
                    </a:lnB>
                  </a:tcPr>
                </a:tc>
                <a:tc>
                  <a:txBody>
                    <a:bodyPr/>
                    <a:lstStyle/>
                    <a:p>
                      <a:pPr marL="92075" marR="106680">
                        <a:lnSpc>
                          <a:spcPts val="1390"/>
                        </a:lnSpc>
                        <a:spcBef>
                          <a:spcPts val="25"/>
                        </a:spcBef>
                      </a:pPr>
                      <a:r>
                        <a:rPr lang="fr-FR" sz="1100" dirty="0">
                          <a:latin typeface="Calibri"/>
                          <a:cs typeface="Calibri"/>
                        </a:rPr>
                        <a:t>Flacon multidose, sans agent de conservation: conformément à la politique des flacons multidoses, jeter à la fin de la séance ou, au plus tard, 6 heures plus tard. </a:t>
                      </a:r>
                    </a:p>
                  </a:txBody>
                  <a:tcPr marL="0" marR="0" marT="400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l" rtl="0">
                        <a:lnSpc>
                          <a:spcPct val="100000"/>
                        </a:lnSpc>
                      </a:pPr>
                      <a:endParaRPr sz="12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l" rtl="0">
                        <a:lnSpc>
                          <a:spcPct val="100000"/>
                        </a:lnSpc>
                      </a:pPr>
                      <a:endParaRPr sz="12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bl>
          </a:graphicData>
        </a:graphic>
      </p:graphicFrame>
      <p:sp>
        <p:nvSpPr>
          <p:cNvPr id="4" name="object 4"/>
          <p:cNvSpPr txBox="1"/>
          <p:nvPr/>
        </p:nvSpPr>
        <p:spPr>
          <a:xfrm>
            <a:off x="190945" y="6014175"/>
            <a:ext cx="10239375" cy="662361"/>
          </a:xfrm>
          <a:prstGeom prst="rect">
            <a:avLst/>
          </a:prstGeom>
        </p:spPr>
        <p:txBody>
          <a:bodyPr vert="horz" wrap="square" lIns="0" tIns="107315" rIns="0" bIns="0" rtlCol="0">
            <a:spAutoFit/>
          </a:bodyPr>
          <a:lstStyle/>
          <a:p>
            <a:pPr marL="38100">
              <a:lnSpc>
                <a:spcPct val="100000"/>
              </a:lnSpc>
            </a:pPr>
            <a:r>
              <a:rPr lang="fr-FR" sz="1200" baseline="30000"/>
              <a:t>1</a:t>
            </a:r>
            <a:r>
              <a:rPr lang="fr-FR" sz="1200"/>
              <a:t> La note de synthèse de l’OMS (2022) indique uniquement les limites d’âge inférieures et recommande comme cible principale les filles âgées de 9 à 14 ans</a:t>
            </a:r>
            <a:r>
              <a:rPr lang="fr-FR" sz="1200" baseline="30000"/>
              <a:t>2</a:t>
            </a:r>
            <a:r>
              <a:rPr lang="fr-FR" sz="1200"/>
              <a:t> La note de synthèse de l'OMS (2022) contient des recommandations hors indication, y compris un schéma à 1 dose</a:t>
            </a:r>
            <a:r>
              <a:rPr lang="fr-FR" sz="1200">
                <a:latin typeface="Calibri"/>
                <a:cs typeface="Calibri"/>
              </a:rPr>
              <a:t> </a:t>
            </a:r>
          </a:p>
          <a:p>
            <a:pPr marL="38100">
              <a:lnSpc>
                <a:spcPct val="100000"/>
              </a:lnSpc>
            </a:pPr>
            <a:r>
              <a:rPr lang="fr-FR" sz="1200">
                <a:latin typeface="Calibri"/>
                <a:cs typeface="Calibri"/>
              </a:rPr>
              <a:t>3 A ce jour, les produits pour lesquels les données d'efficacité et d'immunogénicité appuient un schéma unidose sont Cervarix, Gardasil et Gardasil9.</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1161" y="244347"/>
            <a:ext cx="9352687" cy="635000"/>
          </a:xfrm>
          <a:prstGeom prst="rect">
            <a:avLst/>
          </a:prstGeom>
        </p:spPr>
        <p:txBody>
          <a:bodyPr vert="horz" wrap="square" lIns="0" tIns="12700" rIns="0" bIns="0" rtlCol="0">
            <a:spAutoFit/>
          </a:bodyPr>
          <a:lstStyle/>
          <a:p>
            <a:pPr marL="12700">
              <a:lnSpc>
                <a:spcPct val="100000"/>
              </a:lnSpc>
              <a:spcBef>
                <a:spcPts val="100"/>
              </a:spcBef>
            </a:pPr>
            <a:r>
              <a:rPr lang="fr-FR" sz="4000" dirty="0"/>
              <a:t>Efficacité des vaccins et durée de protection</a:t>
            </a:r>
          </a:p>
        </p:txBody>
      </p:sp>
      <p:graphicFrame>
        <p:nvGraphicFramePr>
          <p:cNvPr id="3" name="object 3"/>
          <p:cNvGraphicFramePr>
            <a:graphicFrameLocks noGrp="1"/>
          </p:cNvGraphicFramePr>
          <p:nvPr>
            <p:extLst>
              <p:ext uri="{D42A27DB-BD31-4B8C-83A1-F6EECF244321}">
                <p14:modId xmlns:p14="http://schemas.microsoft.com/office/powerpoint/2010/main" val="2004110688"/>
              </p:ext>
            </p:extLst>
          </p:nvPr>
        </p:nvGraphicFramePr>
        <p:xfrm>
          <a:off x="102637" y="1113714"/>
          <a:ext cx="10628806" cy="5398197"/>
        </p:xfrm>
        <a:graphic>
          <a:graphicData uri="http://schemas.openxmlformats.org/drawingml/2006/table">
            <a:tbl>
              <a:tblPr firstRow="1" bandRow="1">
                <a:tableStyleId>{2D5ABB26-0587-4C30-8999-92F81FD0307C}</a:tableStyleId>
              </a:tblPr>
              <a:tblGrid>
                <a:gridCol w="1045028">
                  <a:extLst>
                    <a:ext uri="{9D8B030D-6E8A-4147-A177-3AD203B41FA5}">
                      <a16:colId xmlns:a16="http://schemas.microsoft.com/office/drawing/2014/main" val="20000"/>
                    </a:ext>
                  </a:extLst>
                </a:gridCol>
                <a:gridCol w="2197224">
                  <a:extLst>
                    <a:ext uri="{9D8B030D-6E8A-4147-A177-3AD203B41FA5}">
                      <a16:colId xmlns:a16="http://schemas.microsoft.com/office/drawing/2014/main" val="20001"/>
                    </a:ext>
                  </a:extLst>
                </a:gridCol>
                <a:gridCol w="1777308">
                  <a:extLst>
                    <a:ext uri="{9D8B030D-6E8A-4147-A177-3AD203B41FA5}">
                      <a16:colId xmlns:a16="http://schemas.microsoft.com/office/drawing/2014/main" val="20002"/>
                    </a:ext>
                  </a:extLst>
                </a:gridCol>
                <a:gridCol w="1777307">
                  <a:extLst>
                    <a:ext uri="{9D8B030D-6E8A-4147-A177-3AD203B41FA5}">
                      <a16:colId xmlns:a16="http://schemas.microsoft.com/office/drawing/2014/main" val="20003"/>
                    </a:ext>
                  </a:extLst>
                </a:gridCol>
                <a:gridCol w="1797120">
                  <a:extLst>
                    <a:ext uri="{9D8B030D-6E8A-4147-A177-3AD203B41FA5}">
                      <a16:colId xmlns:a16="http://schemas.microsoft.com/office/drawing/2014/main" val="20004"/>
                    </a:ext>
                  </a:extLst>
                </a:gridCol>
                <a:gridCol w="2034819">
                  <a:extLst>
                    <a:ext uri="{9D8B030D-6E8A-4147-A177-3AD203B41FA5}">
                      <a16:colId xmlns:a16="http://schemas.microsoft.com/office/drawing/2014/main" val="20005"/>
                    </a:ext>
                  </a:extLst>
                </a:gridCol>
              </a:tblGrid>
              <a:tr h="435863">
                <a:tc gridSpan="2">
                  <a:txBody>
                    <a:bodyPr/>
                    <a:lstStyle/>
                    <a:p>
                      <a:pPr marL="90805">
                        <a:lnSpc>
                          <a:spcPct val="100000"/>
                        </a:lnSpc>
                        <a:spcBef>
                          <a:spcPts val="145"/>
                        </a:spcBef>
                      </a:pPr>
                      <a:r>
                        <a:rPr lang="fr-FR" sz="1800" b="1">
                          <a:latin typeface="Calibri"/>
                          <a:cs typeface="Calibri"/>
                        </a:rPr>
                        <a:t>Nom commercial</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tc>
                  <a:txBody>
                    <a:bodyPr/>
                    <a:lstStyle/>
                    <a:p>
                      <a:pPr marL="91440">
                        <a:lnSpc>
                          <a:spcPct val="100000"/>
                        </a:lnSpc>
                        <a:spcBef>
                          <a:spcPts val="145"/>
                        </a:spcBef>
                      </a:pPr>
                      <a:r>
                        <a:rPr lang="fr-FR" sz="1600" b="1">
                          <a:latin typeface="Calibri"/>
                          <a:cs typeface="Calibri"/>
                        </a:rPr>
                        <a:t>Cecolin®</a:t>
                      </a:r>
                    </a:p>
                  </a:txBody>
                  <a:tcPr marL="0" marR="0" marT="18415" marB="0">
                    <a:lnL w="19050" cap="flat" cmpd="sng" algn="ctr">
                      <a:solidFill>
                        <a:srgbClr val="000000"/>
                      </a:solidFill>
                      <a:prstDash val="solid"/>
                      <a:round/>
                      <a:headEnd type="none" w="med" len="med"/>
                      <a:tailEnd type="none" w="med" len="me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92710">
                        <a:lnSpc>
                          <a:spcPct val="100000"/>
                        </a:lnSpc>
                        <a:spcBef>
                          <a:spcPts val="145"/>
                        </a:spcBef>
                      </a:pPr>
                      <a:r>
                        <a:rPr lang="fr-FR" sz="1600" b="1">
                          <a:latin typeface="Calibri"/>
                          <a:cs typeface="Calibri"/>
                        </a:rPr>
                        <a:t>Cervarix</a:t>
                      </a:r>
                      <a:r>
                        <a:rPr lang="fr-FR" sz="1600" b="1" baseline="18518">
                          <a:latin typeface="Calibri"/>
                          <a:cs typeface="Calibri"/>
                        </a:rPr>
                        <a:t>TM</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45"/>
                        </a:spcBef>
                      </a:pPr>
                      <a:r>
                        <a:rPr lang="fr-FR" sz="1600" b="1">
                          <a:latin typeface="Calibri"/>
                          <a:cs typeface="Calibri"/>
                        </a:rPr>
                        <a:t>Gardasil®</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45"/>
                        </a:spcBef>
                      </a:pPr>
                      <a:r>
                        <a:rPr lang="fr-FR" sz="1600" b="1">
                          <a:latin typeface="Calibri"/>
                          <a:cs typeface="Calibri"/>
                        </a:rPr>
                        <a:t>Gardasil-9®</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457200">
                <a:tc>
                  <a:txBody>
                    <a:bodyPr/>
                    <a:lstStyle/>
                    <a:p>
                      <a:pPr algn="l" rtl="0">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1440">
                        <a:lnSpc>
                          <a:spcPct val="100000"/>
                        </a:lnSpc>
                        <a:spcBef>
                          <a:spcPts val="185"/>
                        </a:spcBef>
                      </a:pPr>
                      <a:r>
                        <a:rPr lang="fr-FR" sz="1400" b="1">
                          <a:latin typeface="Calibri"/>
                          <a:cs typeface="Calibri"/>
                        </a:rPr>
                        <a:t>Paramètres</a:t>
                      </a:r>
                    </a:p>
                  </a:txBody>
                  <a:tcPr marL="0" marR="0" marT="234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3345" marR="191770">
                        <a:lnSpc>
                          <a:spcPct val="103299"/>
                        </a:lnSpc>
                        <a:spcBef>
                          <a:spcPts val="145"/>
                        </a:spcBef>
                      </a:pPr>
                      <a:r>
                        <a:rPr lang="fr-FR" sz="1100">
                          <a:solidFill>
                            <a:schemeClr val="tx1"/>
                          </a:solidFill>
                          <a:latin typeface="Calibri"/>
                          <a:ea typeface="+mn-ea"/>
                          <a:cs typeface="Calibri"/>
                        </a:rPr>
                        <a:t>Bivalent  (16/18)</a:t>
                      </a:r>
                    </a:p>
                  </a:txBody>
                  <a:tcPr marL="0" marR="0" marT="18415"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93345" marR="191770">
                        <a:lnSpc>
                          <a:spcPct val="103299"/>
                        </a:lnSpc>
                        <a:spcBef>
                          <a:spcPts val="145"/>
                        </a:spcBef>
                      </a:pPr>
                      <a:r>
                        <a:rPr lang="fr-FR" sz="1100">
                          <a:solidFill>
                            <a:schemeClr val="tx1"/>
                          </a:solidFill>
                          <a:latin typeface="Calibri"/>
                          <a:ea typeface="+mn-ea"/>
                          <a:cs typeface="Calibri"/>
                        </a:rPr>
                        <a:t>Bivalent  (16/18)</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3345" marR="191770">
                        <a:lnSpc>
                          <a:spcPct val="103299"/>
                        </a:lnSpc>
                        <a:spcBef>
                          <a:spcPts val="145"/>
                        </a:spcBef>
                      </a:pPr>
                      <a:r>
                        <a:rPr lang="fr-FR" sz="1100">
                          <a:solidFill>
                            <a:schemeClr val="tx1"/>
                          </a:solidFill>
                          <a:latin typeface="Calibri"/>
                          <a:ea typeface="+mn-ea"/>
                          <a:cs typeface="Calibri"/>
                        </a:rPr>
                        <a:t>Quadrivalent  (6/11/16/18)</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3345" marR="191770">
                        <a:lnSpc>
                          <a:spcPct val="103299"/>
                        </a:lnSpc>
                        <a:spcBef>
                          <a:spcPts val="145"/>
                        </a:spcBef>
                      </a:pPr>
                      <a:r>
                        <a:rPr lang="fr-FR" sz="1100">
                          <a:latin typeface="Calibri"/>
                          <a:cs typeface="Calibri"/>
                        </a:rPr>
                        <a:t>Nonavalent  (6/11/16/18/31/33/45/52/58)</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1760220">
                <a:tc>
                  <a:txBody>
                    <a:bodyPr/>
                    <a:lstStyle/>
                    <a:p>
                      <a:pPr marL="90805">
                        <a:lnSpc>
                          <a:spcPct val="100000"/>
                        </a:lnSpc>
                        <a:spcBef>
                          <a:spcPts val="185"/>
                        </a:spcBef>
                      </a:pPr>
                      <a:r>
                        <a:rPr lang="fr-FR" sz="1200" b="1" dirty="0">
                          <a:latin typeface="Calibri"/>
                          <a:cs typeface="Calibri"/>
                        </a:rPr>
                        <a:t>Efficacité</a:t>
                      </a:r>
                    </a:p>
                  </a:txBody>
                  <a:tcPr marL="0" marR="0" marT="234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075" marR="507365" indent="0" algn="l" defTabSz="447675">
                        <a:lnSpc>
                          <a:spcPct val="99500"/>
                        </a:lnSpc>
                        <a:spcBef>
                          <a:spcPts val="200"/>
                        </a:spcBef>
                        <a:tabLst/>
                      </a:pPr>
                      <a:r>
                        <a:rPr lang="fr-FR" sz="1100" dirty="0">
                          <a:solidFill>
                            <a:srgbClr val="4471C4"/>
                          </a:solidFill>
                          <a:latin typeface="Calibri"/>
                          <a:cs typeface="Calibri"/>
                        </a:rPr>
                        <a:t>Protection directe contre les infections liées aux types de </a:t>
                      </a:r>
                      <a:r>
                        <a:rPr lang="fr-FR" sz="1100" dirty="0" err="1">
                          <a:solidFill>
                            <a:srgbClr val="4471C4"/>
                          </a:solidFill>
                          <a:latin typeface="Calibri"/>
                          <a:cs typeface="Calibri"/>
                        </a:rPr>
                        <a:t>VPH</a:t>
                      </a:r>
                      <a:r>
                        <a:rPr lang="fr-FR" sz="1100" dirty="0">
                          <a:solidFill>
                            <a:srgbClr val="4471C4"/>
                          </a:solidFill>
                          <a:latin typeface="Calibri"/>
                          <a:cs typeface="Calibri"/>
                        </a:rPr>
                        <a:t> inclus dans le vaccin (Paramètres: essais cliniques;</a:t>
                      </a:r>
                    </a:p>
                    <a:p>
                      <a:pPr marL="91440" marR="130175" algn="l">
                        <a:lnSpc>
                          <a:spcPct val="95600"/>
                        </a:lnSpc>
                        <a:spcBef>
                          <a:spcPts val="35"/>
                        </a:spcBef>
                      </a:pPr>
                      <a:r>
                        <a:rPr lang="fr-FR" sz="1100" dirty="0">
                          <a:solidFill>
                            <a:srgbClr val="4471C4"/>
                          </a:solidFill>
                          <a:latin typeface="Calibri"/>
                          <a:cs typeface="Calibri"/>
                        </a:rPr>
                        <a:t>efficacité contre les infections acceptées par les régulateurs: par exemple, les infections persistantes et les </a:t>
                      </a:r>
                      <a:r>
                        <a:rPr lang="fr-FR" sz="1100" dirty="0" err="1">
                          <a:solidFill>
                            <a:srgbClr val="4471C4"/>
                          </a:solidFill>
                          <a:latin typeface="Calibri"/>
                          <a:cs typeface="Calibri"/>
                        </a:rPr>
                        <a:t>précancers</a:t>
                      </a:r>
                      <a:r>
                        <a:rPr lang="fr-FR" sz="1100" dirty="0">
                          <a:solidFill>
                            <a:srgbClr val="4471C4"/>
                          </a:solidFill>
                          <a:latin typeface="Calibri"/>
                          <a:cs typeface="Calibri"/>
                        </a:rPr>
                        <a:t> du col utérin; population n’ayant jamais été infectée par le </a:t>
                      </a:r>
                      <a:r>
                        <a:rPr lang="fr-FR" sz="1100" dirty="0" err="1">
                          <a:solidFill>
                            <a:srgbClr val="4471C4"/>
                          </a:solidFill>
                          <a:latin typeface="Calibri"/>
                          <a:cs typeface="Calibri"/>
                        </a:rPr>
                        <a:t>VPH</a:t>
                      </a:r>
                      <a:r>
                        <a:rPr lang="fr-FR" sz="1100" dirty="0">
                          <a:solidFill>
                            <a:srgbClr val="4471C4"/>
                          </a:solidFill>
                          <a:latin typeface="Calibri"/>
                          <a:cs typeface="Calibri"/>
                        </a:rPr>
                        <a:t> définie comme l’ADN et négative aux anticorps des principaux types de </a:t>
                      </a:r>
                      <a:r>
                        <a:rPr lang="fr-FR" sz="1100" dirty="0" err="1">
                          <a:solidFill>
                            <a:srgbClr val="4471C4"/>
                          </a:solidFill>
                          <a:latin typeface="Calibri"/>
                          <a:cs typeface="Calibri"/>
                        </a:rPr>
                        <a:t>VPH</a:t>
                      </a:r>
                      <a:r>
                        <a:rPr lang="fr-FR" sz="1100" dirty="0">
                          <a:solidFill>
                            <a:srgbClr val="4471C4"/>
                          </a:solidFill>
                          <a:latin typeface="Calibri"/>
                          <a:cs typeface="Calibri"/>
                        </a:rPr>
                        <a:t>)</a:t>
                      </a:r>
                    </a:p>
                  </a:txBody>
                  <a:tcPr marL="0" marR="0" marT="254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1440" marR="290195">
                        <a:lnSpc>
                          <a:spcPct val="101000"/>
                        </a:lnSpc>
                        <a:spcBef>
                          <a:spcPts val="170"/>
                        </a:spcBef>
                      </a:pPr>
                      <a:r>
                        <a:rPr lang="fr-FR" sz="1100" dirty="0">
                          <a:latin typeface="Calibri"/>
                          <a:cs typeface="Calibri"/>
                        </a:rPr>
                        <a:t>Plus de 95 % d’efficacité contre les infections liées aux vaccins parmi la population n’ayant jamais été infectée par le </a:t>
                      </a:r>
                      <a:r>
                        <a:rPr lang="fr-FR" sz="1100" dirty="0" err="1">
                          <a:latin typeface="Calibri"/>
                          <a:cs typeface="Calibri"/>
                        </a:rPr>
                        <a:t>VPH</a:t>
                      </a:r>
                      <a:r>
                        <a:rPr lang="fr-FR" sz="1100" dirty="0">
                          <a:latin typeface="Calibri"/>
                          <a:cs typeface="Calibri"/>
                        </a:rPr>
                        <a:t> [4]</a:t>
                      </a:r>
                    </a:p>
                  </a:txBody>
                  <a:tcPr marL="0" marR="0" marT="21590"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92710" marR="295275">
                        <a:lnSpc>
                          <a:spcPct val="101000"/>
                        </a:lnSpc>
                        <a:spcBef>
                          <a:spcPts val="170"/>
                        </a:spcBef>
                      </a:pPr>
                      <a:r>
                        <a:rPr lang="fr-FR" sz="1100" dirty="0">
                          <a:latin typeface="Calibri"/>
                          <a:cs typeface="Calibri"/>
                        </a:rPr>
                        <a:t>Plus de 95 % d’efficacité contre les infections liées aux vaccins parmi la population n’ayant jamais été infectée par le </a:t>
                      </a:r>
                      <a:r>
                        <a:rPr lang="fr-FR" sz="1100" dirty="0" err="1">
                          <a:latin typeface="Calibri"/>
                          <a:cs typeface="Calibri"/>
                        </a:rPr>
                        <a:t>VPH</a:t>
                      </a:r>
                      <a:r>
                        <a:rPr lang="fr-FR" sz="1100" dirty="0">
                          <a:latin typeface="Calibri"/>
                          <a:cs typeface="Calibri"/>
                        </a:rPr>
                        <a:t> [1]</a:t>
                      </a: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3345" marR="483234">
                        <a:lnSpc>
                          <a:spcPct val="101000"/>
                        </a:lnSpc>
                        <a:spcBef>
                          <a:spcPts val="170"/>
                        </a:spcBef>
                      </a:pPr>
                      <a:r>
                        <a:rPr lang="fr-FR" sz="1100" dirty="0">
                          <a:latin typeface="Calibri"/>
                          <a:cs typeface="Calibri"/>
                        </a:rPr>
                        <a:t>Plus de 95 % d’efficacité contre les infections liées aux vaccins parmi la population n’ayant jamais été infectée par le </a:t>
                      </a:r>
                      <a:r>
                        <a:rPr lang="fr-FR" sz="1100" dirty="0" err="1">
                          <a:latin typeface="Calibri"/>
                          <a:cs typeface="Calibri"/>
                        </a:rPr>
                        <a:t>VPH</a:t>
                      </a:r>
                      <a:r>
                        <a:rPr lang="fr-FR" sz="1100" dirty="0">
                          <a:latin typeface="Calibri"/>
                          <a:cs typeface="Calibri"/>
                        </a:rPr>
                        <a:t> [2]</a:t>
                      </a: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3345" marR="147955">
                        <a:lnSpc>
                          <a:spcPct val="101000"/>
                        </a:lnSpc>
                        <a:spcBef>
                          <a:spcPts val="170"/>
                        </a:spcBef>
                      </a:pPr>
                      <a:r>
                        <a:rPr lang="fr-FR" sz="1100" dirty="0"/>
                        <a:t>L'efficacité contre le 11/06/16/18 est non inférieure à Gardasil.</a:t>
                      </a:r>
                    </a:p>
                    <a:p>
                      <a:pPr marL="93345" marR="147955">
                        <a:lnSpc>
                          <a:spcPct val="101000"/>
                        </a:lnSpc>
                        <a:spcBef>
                          <a:spcPts val="170"/>
                        </a:spcBef>
                      </a:pPr>
                      <a:r>
                        <a:rPr lang="fr-FR" sz="1100" dirty="0">
                          <a:latin typeface="Calibri"/>
                          <a:cs typeface="Calibri"/>
                        </a:rPr>
                        <a:t>95 % d'efficacité contre les critères d'évaluation combinés 31/33/35/52/58 parmi la population naïve au </a:t>
                      </a:r>
                      <a:r>
                        <a:rPr lang="fr-FR" sz="1100" dirty="0" err="1">
                          <a:latin typeface="Calibri"/>
                          <a:cs typeface="Calibri"/>
                        </a:rPr>
                        <a:t>VPH</a:t>
                      </a:r>
                      <a:r>
                        <a:rPr lang="fr-FR" sz="1100" dirty="0">
                          <a:latin typeface="Calibri"/>
                          <a:cs typeface="Calibri"/>
                        </a:rPr>
                        <a:t> [3]</a:t>
                      </a: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1158239">
                <a:tc>
                  <a:txBody>
                    <a:bodyPr/>
                    <a:lstStyle/>
                    <a:p>
                      <a:pPr marL="90805" marR="172720">
                        <a:lnSpc>
                          <a:spcPct val="101400"/>
                        </a:lnSpc>
                        <a:spcBef>
                          <a:spcPts val="175"/>
                        </a:spcBef>
                      </a:pPr>
                      <a:r>
                        <a:rPr lang="fr-FR" sz="1200" b="1">
                          <a:latin typeface="Calibri"/>
                          <a:cs typeface="Calibri"/>
                        </a:rPr>
                        <a:t>Protection croisée</a:t>
                      </a: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1440" marR="210185">
                        <a:lnSpc>
                          <a:spcPct val="97400"/>
                        </a:lnSpc>
                        <a:spcBef>
                          <a:spcPts val="245"/>
                        </a:spcBef>
                      </a:pPr>
                      <a:r>
                        <a:rPr lang="fr-FR" sz="1100" dirty="0">
                          <a:solidFill>
                            <a:srgbClr val="4471C4"/>
                          </a:solidFill>
                          <a:latin typeface="Calibri"/>
                          <a:cs typeface="Calibri"/>
                        </a:rPr>
                        <a:t>Protection croisée contre les types de </a:t>
                      </a:r>
                      <a:r>
                        <a:rPr lang="fr-FR" sz="1100" dirty="0" err="1">
                          <a:solidFill>
                            <a:srgbClr val="4471C4"/>
                          </a:solidFill>
                          <a:latin typeface="Calibri"/>
                          <a:cs typeface="Calibri"/>
                        </a:rPr>
                        <a:t>VPH</a:t>
                      </a:r>
                      <a:r>
                        <a:rPr lang="fr-FR" sz="1100" dirty="0">
                          <a:solidFill>
                            <a:srgbClr val="4471C4"/>
                          </a:solidFill>
                          <a:latin typeface="Calibri"/>
                          <a:cs typeface="Calibri"/>
                        </a:rPr>
                        <a:t> non inclus dans le vaccin (Paramètres: essais cliniques; efficacité signalée pour différents types et infections</a:t>
                      </a:r>
                    </a:p>
                  </a:txBody>
                  <a:tcPr marL="0" marR="0" marT="311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1440" marR="318770">
                        <a:lnSpc>
                          <a:spcPct val="99600"/>
                        </a:lnSpc>
                        <a:spcBef>
                          <a:spcPts val="204"/>
                        </a:spcBef>
                      </a:pPr>
                      <a:r>
                        <a:rPr lang="fr-FR" sz="1100" dirty="0">
                          <a:latin typeface="Calibri"/>
                          <a:cs typeface="Calibri"/>
                        </a:rPr>
                        <a:t>Certaine efficacité de la protection croisée contre les infections de types 31/33/45 mais pas statistiquement significatif [4]</a:t>
                      </a:r>
                    </a:p>
                  </a:txBody>
                  <a:tcPr marL="0" marR="0" marT="26034"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186055" marR="170815" indent="1270" algn="ctr">
                        <a:lnSpc>
                          <a:spcPct val="101400"/>
                        </a:lnSpc>
                        <a:spcBef>
                          <a:spcPts val="175"/>
                        </a:spcBef>
                      </a:pPr>
                      <a:r>
                        <a:rPr lang="fr-FR" sz="1100">
                          <a:latin typeface="Calibri"/>
                          <a:cs typeface="Calibri"/>
                        </a:rPr>
                        <a:t>Une protection croisée plus cohérente et accrue avec les types 31,33,45 a été observée dans les pays ayant introduit le Cervarix</a:t>
                      </a:r>
                    </a:p>
                    <a:p>
                      <a:pPr marR="142240" algn="ctr">
                        <a:lnSpc>
                          <a:spcPct val="100000"/>
                        </a:lnSpc>
                      </a:pPr>
                      <a:r>
                        <a:rPr lang="fr-FR" sz="1100">
                          <a:latin typeface="Calibri"/>
                          <a:cs typeface="Calibri"/>
                        </a:rPr>
                        <a:t>au lieu du Gardasil [1,5]</a:t>
                      </a: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tc>
                  <a:txBody>
                    <a:bodyPr/>
                    <a:lstStyle/>
                    <a:p>
                      <a:pPr marL="93345" marR="149860">
                        <a:lnSpc>
                          <a:spcPct val="101000"/>
                        </a:lnSpc>
                        <a:spcBef>
                          <a:spcPts val="180"/>
                        </a:spcBef>
                      </a:pPr>
                      <a:r>
                        <a:rPr lang="fr-FR" sz="1100" dirty="0">
                          <a:latin typeface="Calibri"/>
                          <a:cs typeface="Calibri"/>
                        </a:rPr>
                        <a:t>Aucune protection croisée signalée au-delà des 9 types ciblés par le Gardasil-  9 [3]</a:t>
                      </a:r>
                    </a:p>
                  </a:txBody>
                  <a:tcPr marL="0" marR="0" marT="228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1005852">
                <a:tc>
                  <a:txBody>
                    <a:bodyPr/>
                    <a:lstStyle/>
                    <a:p>
                      <a:pPr marL="90805" marR="128905">
                        <a:lnSpc>
                          <a:spcPct val="101000"/>
                        </a:lnSpc>
                        <a:spcBef>
                          <a:spcPts val="180"/>
                        </a:spcBef>
                      </a:pPr>
                      <a:r>
                        <a:rPr lang="fr-FR" sz="1200" b="1">
                          <a:latin typeface="Calibri"/>
                          <a:cs typeface="Calibri"/>
                        </a:rPr>
                        <a:t>Durée de protection évaluée (années)</a:t>
                      </a:r>
                    </a:p>
                  </a:txBody>
                  <a:tcPr marL="0" marR="0" marT="228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1440" marR="225425">
                        <a:lnSpc>
                          <a:spcPct val="100800"/>
                        </a:lnSpc>
                        <a:spcBef>
                          <a:spcPts val="195"/>
                        </a:spcBef>
                      </a:pPr>
                      <a:r>
                        <a:rPr lang="fr-FR" sz="1100">
                          <a:solidFill>
                            <a:srgbClr val="4471C4"/>
                          </a:solidFill>
                          <a:latin typeface="Calibri"/>
                          <a:cs typeface="Calibri"/>
                        </a:rPr>
                        <a:t>Années post-vaccination au cours desquelles la protection contre les infections liées aux vaccins a été évaluée; aucun affaiblissement de la protection détecté après la vaccination</a:t>
                      </a:r>
                    </a:p>
                  </a:txBody>
                  <a:tcPr marL="0" marR="0" marT="2476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l" rtl="0">
                        <a:lnSpc>
                          <a:spcPct val="100000"/>
                        </a:lnSpc>
                        <a:spcBef>
                          <a:spcPts val="10"/>
                        </a:spcBef>
                      </a:pPr>
                      <a:endParaRPr sz="1100" dirty="0">
                        <a:latin typeface="Times New Roman"/>
                        <a:cs typeface="Times New Roman"/>
                      </a:endParaRPr>
                    </a:p>
                    <a:p>
                      <a:pPr marL="640080">
                        <a:lnSpc>
                          <a:spcPct val="100000"/>
                        </a:lnSpc>
                      </a:pPr>
                      <a:r>
                        <a:rPr lang="fr-FR" sz="1100">
                          <a:latin typeface="Calibri"/>
                          <a:cs typeface="Calibri"/>
                        </a:rPr>
                        <a:t>5,5 ans***</a:t>
                      </a:r>
                    </a:p>
                  </a:txBody>
                  <a:tcPr marL="0" marR="0" marT="1270"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algn="l" rtl="0">
                        <a:lnSpc>
                          <a:spcPct val="100000"/>
                        </a:lnSpc>
                      </a:pPr>
                      <a:endParaRPr sz="1100" dirty="0">
                        <a:latin typeface="Times New Roman"/>
                        <a:cs typeface="Times New Roman"/>
                      </a:endParaRPr>
                    </a:p>
                    <a:p>
                      <a:pPr marL="671830">
                        <a:lnSpc>
                          <a:spcPct val="100000"/>
                        </a:lnSpc>
                        <a:spcBef>
                          <a:spcPts val="1150"/>
                        </a:spcBef>
                      </a:pPr>
                      <a:r>
                        <a:rPr lang="fr-FR" sz="1100">
                          <a:latin typeface="Calibri"/>
                          <a:cs typeface="Calibri"/>
                        </a:rPr>
                        <a:t>12 ans**</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l" rtl="0">
                        <a:lnSpc>
                          <a:spcPct val="100000"/>
                        </a:lnSpc>
                      </a:pPr>
                      <a:endParaRPr sz="1100" dirty="0">
                        <a:latin typeface="Times New Roman"/>
                        <a:cs typeface="Times New Roman"/>
                      </a:endParaRPr>
                    </a:p>
                    <a:p>
                      <a:pPr marL="723900">
                        <a:lnSpc>
                          <a:spcPct val="100000"/>
                        </a:lnSpc>
                        <a:spcBef>
                          <a:spcPts val="1150"/>
                        </a:spcBef>
                      </a:pPr>
                      <a:r>
                        <a:rPr lang="fr-FR" sz="1100">
                          <a:latin typeface="Calibri"/>
                          <a:cs typeface="Calibri"/>
                        </a:rPr>
                        <a:t>12 ans**</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l" rtl="0">
                        <a:lnSpc>
                          <a:spcPct val="100000"/>
                        </a:lnSpc>
                      </a:pPr>
                      <a:endParaRPr sz="1100" dirty="0">
                        <a:latin typeface="Times New Roman"/>
                        <a:cs typeface="Times New Roman"/>
                      </a:endParaRPr>
                    </a:p>
                    <a:p>
                      <a:pPr marL="670560">
                        <a:lnSpc>
                          <a:spcPct val="100000"/>
                        </a:lnSpc>
                        <a:spcBef>
                          <a:spcPts val="1150"/>
                        </a:spcBef>
                      </a:pPr>
                      <a:r>
                        <a:rPr lang="fr-FR" sz="1100" dirty="0">
                          <a:latin typeface="Calibri"/>
                          <a:cs typeface="Calibri"/>
                        </a:rPr>
                        <a:t>6 ans**</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bl>
          </a:graphicData>
        </a:graphic>
      </p:graphicFrame>
      <p:sp>
        <p:nvSpPr>
          <p:cNvPr id="4" name="object 4"/>
          <p:cNvSpPr txBox="1"/>
          <p:nvPr/>
        </p:nvSpPr>
        <p:spPr>
          <a:xfrm>
            <a:off x="1975595" y="6499519"/>
            <a:ext cx="9752985" cy="228268"/>
          </a:xfrm>
          <a:prstGeom prst="rect">
            <a:avLst/>
          </a:prstGeom>
        </p:spPr>
        <p:txBody>
          <a:bodyPr vert="horz" wrap="square" lIns="0" tIns="12700" rIns="0" bIns="0" rtlCol="0">
            <a:spAutoFit/>
          </a:bodyPr>
          <a:lstStyle/>
          <a:p>
            <a:pPr marL="12700">
              <a:lnSpc>
                <a:spcPct val="100000"/>
              </a:lnSpc>
              <a:spcBef>
                <a:spcPts val="100"/>
              </a:spcBef>
            </a:pPr>
            <a:r>
              <a:rPr lang="fr-FR" sz="1400">
                <a:latin typeface="Calibri"/>
                <a:cs typeface="Calibri"/>
              </a:rPr>
              <a:t>Source:  </a:t>
            </a:r>
            <a:r>
              <a:rPr lang="fr-FR" sz="1400"/>
              <a:t>** Note de synthès de l'OMS (2022); *** notice d'emballage Cercolin; **** notice d'emballage Walrinvax</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204560406"/>
              </p:ext>
            </p:extLst>
          </p:nvPr>
        </p:nvGraphicFramePr>
        <p:xfrm>
          <a:off x="202566" y="1165036"/>
          <a:ext cx="11786867" cy="4315333"/>
        </p:xfrm>
        <a:graphic>
          <a:graphicData uri="http://schemas.openxmlformats.org/drawingml/2006/table">
            <a:tbl>
              <a:tblPr firstRow="1" bandRow="1">
                <a:tableStyleId>{2D5ABB26-0587-4C30-8999-92F81FD0307C}</a:tableStyleId>
              </a:tblPr>
              <a:tblGrid>
                <a:gridCol w="1178365">
                  <a:extLst>
                    <a:ext uri="{9D8B030D-6E8A-4147-A177-3AD203B41FA5}">
                      <a16:colId xmlns:a16="http://schemas.microsoft.com/office/drawing/2014/main" val="20000"/>
                    </a:ext>
                  </a:extLst>
                </a:gridCol>
                <a:gridCol w="2041084">
                  <a:extLst>
                    <a:ext uri="{9D8B030D-6E8A-4147-A177-3AD203B41FA5}">
                      <a16:colId xmlns:a16="http://schemas.microsoft.com/office/drawing/2014/main" val="20001"/>
                    </a:ext>
                  </a:extLst>
                </a:gridCol>
                <a:gridCol w="1904364">
                  <a:extLst>
                    <a:ext uri="{9D8B030D-6E8A-4147-A177-3AD203B41FA5}">
                      <a16:colId xmlns:a16="http://schemas.microsoft.com/office/drawing/2014/main" val="20002"/>
                    </a:ext>
                  </a:extLst>
                </a:gridCol>
                <a:gridCol w="2345055">
                  <a:extLst>
                    <a:ext uri="{9D8B030D-6E8A-4147-A177-3AD203B41FA5}">
                      <a16:colId xmlns:a16="http://schemas.microsoft.com/office/drawing/2014/main" val="20003"/>
                    </a:ext>
                  </a:extLst>
                </a:gridCol>
                <a:gridCol w="2185670">
                  <a:extLst>
                    <a:ext uri="{9D8B030D-6E8A-4147-A177-3AD203B41FA5}">
                      <a16:colId xmlns:a16="http://schemas.microsoft.com/office/drawing/2014/main" val="20004"/>
                    </a:ext>
                  </a:extLst>
                </a:gridCol>
                <a:gridCol w="2132329">
                  <a:extLst>
                    <a:ext uri="{9D8B030D-6E8A-4147-A177-3AD203B41FA5}">
                      <a16:colId xmlns:a16="http://schemas.microsoft.com/office/drawing/2014/main" val="20005"/>
                    </a:ext>
                  </a:extLst>
                </a:gridCol>
              </a:tblGrid>
              <a:tr h="555625">
                <a:tc gridSpan="2">
                  <a:txBody>
                    <a:bodyPr/>
                    <a:lstStyle/>
                    <a:p>
                      <a:pPr marL="90805">
                        <a:lnSpc>
                          <a:spcPct val="100000"/>
                        </a:lnSpc>
                        <a:spcBef>
                          <a:spcPts val="150"/>
                        </a:spcBef>
                      </a:pPr>
                      <a:r>
                        <a:rPr lang="fr-FR" sz="1800" b="1">
                          <a:latin typeface="Calibri"/>
                          <a:cs typeface="Calibri"/>
                        </a:rPr>
                        <a:t>Nom commercial</a:t>
                      </a:r>
                    </a:p>
                  </a:txBody>
                  <a:tcPr marL="0" marR="0" marT="190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tc>
                  <a:txBody>
                    <a:bodyPr/>
                    <a:lstStyle/>
                    <a:p>
                      <a:pPr marL="91440">
                        <a:lnSpc>
                          <a:spcPct val="100000"/>
                        </a:lnSpc>
                        <a:spcBef>
                          <a:spcPts val="150"/>
                        </a:spcBef>
                      </a:pPr>
                      <a:r>
                        <a:rPr lang="fr-FR" sz="1800" b="1">
                          <a:latin typeface="Calibri"/>
                          <a:cs typeface="Calibri"/>
                        </a:rPr>
                        <a:t>Cecolin®</a:t>
                      </a:r>
                    </a:p>
                  </a:txBody>
                  <a:tcPr marL="0" marR="0" marT="190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075">
                        <a:lnSpc>
                          <a:spcPct val="100000"/>
                        </a:lnSpc>
                        <a:spcBef>
                          <a:spcPts val="150"/>
                        </a:spcBef>
                      </a:pPr>
                      <a:r>
                        <a:rPr lang="fr-FR" sz="1800" b="1">
                          <a:latin typeface="Calibri"/>
                          <a:cs typeface="Calibri"/>
                        </a:rPr>
                        <a:t>Cervarix</a:t>
                      </a:r>
                      <a:r>
                        <a:rPr lang="fr-FR" sz="1800" b="1" baseline="18518">
                          <a:latin typeface="Calibri"/>
                          <a:cs typeface="Calibri"/>
                        </a:rPr>
                        <a:t>TM</a:t>
                      </a:r>
                    </a:p>
                  </a:txBody>
                  <a:tcPr marL="0" marR="0" marT="190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50"/>
                        </a:spcBef>
                      </a:pPr>
                      <a:r>
                        <a:rPr lang="fr-FR" sz="1800" b="1">
                          <a:latin typeface="Calibri"/>
                          <a:cs typeface="Calibri"/>
                        </a:rPr>
                        <a:t>Gardasil®</a:t>
                      </a:r>
                    </a:p>
                  </a:txBody>
                  <a:tcPr marL="0" marR="0" marT="190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3980">
                        <a:lnSpc>
                          <a:spcPct val="100000"/>
                        </a:lnSpc>
                        <a:spcBef>
                          <a:spcPts val="150"/>
                        </a:spcBef>
                      </a:pPr>
                      <a:r>
                        <a:rPr lang="fr-FR" sz="1800" b="1">
                          <a:latin typeface="Calibri"/>
                          <a:cs typeface="Calibri"/>
                        </a:rPr>
                        <a:t>Gardasil-9®</a:t>
                      </a:r>
                    </a:p>
                  </a:txBody>
                  <a:tcPr marL="0" marR="0" marT="190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518160">
                <a:tc>
                  <a:txBody>
                    <a:bodyPr/>
                    <a:lstStyle/>
                    <a:p>
                      <a:pPr algn="l" rtl="0">
                        <a:lnSpc>
                          <a:spcPct val="100000"/>
                        </a:lnSpc>
                      </a:pPr>
                      <a:endParaRPr sz="1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0805">
                        <a:lnSpc>
                          <a:spcPct val="100000"/>
                        </a:lnSpc>
                        <a:spcBef>
                          <a:spcPts val="185"/>
                        </a:spcBef>
                      </a:pPr>
                      <a:r>
                        <a:rPr lang="fr-FR" sz="1400" b="1">
                          <a:latin typeface="Calibri"/>
                          <a:cs typeface="Calibri"/>
                        </a:rPr>
                        <a:t>Paramètres</a:t>
                      </a:r>
                    </a:p>
                  </a:txBody>
                  <a:tcPr marL="0" marR="0" marT="234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1440" marR="1311275">
                        <a:lnSpc>
                          <a:spcPct val="105000"/>
                        </a:lnSpc>
                        <a:spcBef>
                          <a:spcPts val="120"/>
                        </a:spcBef>
                      </a:pPr>
                      <a:r>
                        <a:rPr lang="fr-FR" sz="1200">
                          <a:latin typeface="Calibri"/>
                          <a:cs typeface="Calibri"/>
                        </a:rPr>
                        <a:t>Bivalent  (16/18)</a:t>
                      </a:r>
                    </a:p>
                  </a:txBody>
                  <a:tcPr marL="0" marR="0" marT="152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075" marR="1751964">
                        <a:lnSpc>
                          <a:spcPct val="105000"/>
                        </a:lnSpc>
                        <a:spcBef>
                          <a:spcPts val="120"/>
                        </a:spcBef>
                      </a:pPr>
                      <a:r>
                        <a:rPr lang="fr-FR" sz="1200">
                          <a:latin typeface="Calibri"/>
                          <a:cs typeface="Calibri"/>
                        </a:rPr>
                        <a:t>Bivalent  (16/18)</a:t>
                      </a:r>
                    </a:p>
                  </a:txBody>
                  <a:tcPr marL="0" marR="0" marT="152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3345" marR="1285240" defTabSz="2149475">
                        <a:lnSpc>
                          <a:spcPct val="105000"/>
                        </a:lnSpc>
                        <a:spcBef>
                          <a:spcPts val="120"/>
                        </a:spcBef>
                        <a:tabLst/>
                      </a:pPr>
                      <a:r>
                        <a:rPr lang="fr-FR" sz="1200" dirty="0">
                          <a:latin typeface="Calibri"/>
                          <a:cs typeface="Calibri"/>
                        </a:rPr>
                        <a:t>Quadrivalent  (6/11/16/18)</a:t>
                      </a:r>
                    </a:p>
                  </a:txBody>
                  <a:tcPr marL="0" marR="0" marT="152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3980" marR="161925">
                        <a:lnSpc>
                          <a:spcPct val="105000"/>
                        </a:lnSpc>
                        <a:spcBef>
                          <a:spcPts val="120"/>
                        </a:spcBef>
                      </a:pPr>
                      <a:r>
                        <a:rPr lang="fr-FR" sz="1200" dirty="0">
                          <a:latin typeface="Calibri"/>
                          <a:cs typeface="Calibri"/>
                        </a:rPr>
                        <a:t>Nonavalent  (6/11/16/18/31/33/45/52/58)</a:t>
                      </a:r>
                    </a:p>
                  </a:txBody>
                  <a:tcPr marL="0" marR="0" marT="152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1737359">
                <a:tc>
                  <a:txBody>
                    <a:bodyPr/>
                    <a:lstStyle/>
                    <a:p>
                      <a:pPr marL="90805">
                        <a:lnSpc>
                          <a:spcPct val="100000"/>
                        </a:lnSpc>
                        <a:spcBef>
                          <a:spcPts val="185"/>
                        </a:spcBef>
                      </a:pPr>
                      <a:r>
                        <a:rPr lang="fr-FR" sz="1400" b="1">
                          <a:latin typeface="Calibri"/>
                          <a:cs typeface="Calibri"/>
                        </a:rPr>
                        <a:t>Efficacité*</a:t>
                      </a:r>
                    </a:p>
                  </a:txBody>
                  <a:tcPr marL="0" marR="0" marT="234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0805" marR="151130">
                        <a:lnSpc>
                          <a:spcPct val="99800"/>
                        </a:lnSpc>
                        <a:spcBef>
                          <a:spcPts val="195"/>
                        </a:spcBef>
                      </a:pPr>
                      <a:r>
                        <a:rPr lang="fr-FR" sz="1200" dirty="0">
                          <a:solidFill>
                            <a:srgbClr val="4471C4"/>
                          </a:solidFill>
                          <a:latin typeface="Calibri"/>
                          <a:cs typeface="Calibri"/>
                        </a:rPr>
                        <a:t>Efficacité contre les infections : les lésions précancéreuses (</a:t>
                      </a:r>
                      <a:r>
                        <a:rPr lang="fr-FR" sz="1200" dirty="0" err="1">
                          <a:solidFill>
                            <a:srgbClr val="4471C4"/>
                          </a:solidFill>
                          <a:latin typeface="Calibri"/>
                          <a:cs typeface="Calibri"/>
                        </a:rPr>
                        <a:t>CIN2</a:t>
                      </a:r>
                      <a:r>
                        <a:rPr lang="fr-FR" sz="1200" dirty="0">
                          <a:solidFill>
                            <a:srgbClr val="4471C4"/>
                          </a:solidFill>
                          <a:latin typeface="Calibri"/>
                          <a:cs typeface="Calibri"/>
                        </a:rPr>
                        <a:t>+/AIS) ne sont pas spécifiques au type de </a:t>
                      </a:r>
                      <a:r>
                        <a:rPr lang="fr-FR" sz="1200" dirty="0" err="1">
                          <a:solidFill>
                            <a:srgbClr val="4471C4"/>
                          </a:solidFill>
                          <a:latin typeface="Calibri"/>
                          <a:cs typeface="Calibri"/>
                        </a:rPr>
                        <a:t>VPH</a:t>
                      </a:r>
                      <a:r>
                        <a:rPr lang="fr-FR" sz="1200" dirty="0">
                          <a:solidFill>
                            <a:srgbClr val="4471C4"/>
                          </a:solidFill>
                          <a:latin typeface="Calibri"/>
                          <a:cs typeface="Calibri"/>
                        </a:rPr>
                        <a:t>. Les données provenant d’études d’efficacité reposent sur l’âge cible de la vaccination, l’âge de dépistage des </a:t>
                      </a:r>
                      <a:r>
                        <a:rPr lang="fr-FR" sz="1200" dirty="0" err="1">
                          <a:solidFill>
                            <a:srgbClr val="4471C4"/>
                          </a:solidFill>
                          <a:latin typeface="Calibri"/>
                          <a:cs typeface="Calibri"/>
                        </a:rPr>
                        <a:t>précancers</a:t>
                      </a:r>
                      <a:r>
                        <a:rPr lang="fr-FR" sz="1200" dirty="0">
                          <a:solidFill>
                            <a:srgbClr val="4471C4"/>
                          </a:solidFill>
                          <a:latin typeface="Calibri"/>
                          <a:cs typeface="Calibri"/>
                        </a:rPr>
                        <a:t> et la méthodologie des études</a:t>
                      </a:r>
                    </a:p>
                  </a:txBody>
                  <a:tcPr marL="0" marR="0" marT="2476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1440" marR="193040">
                        <a:lnSpc>
                          <a:spcPct val="101400"/>
                        </a:lnSpc>
                        <a:spcBef>
                          <a:spcPts val="160"/>
                        </a:spcBef>
                      </a:pPr>
                      <a:r>
                        <a:rPr lang="fr-FR" sz="1200" dirty="0">
                          <a:latin typeface="Calibri"/>
                          <a:cs typeface="Calibri"/>
                        </a:rPr>
                        <a:t>Aucune donnée provenant d’études d’efficacité post-homologation</a:t>
                      </a:r>
                    </a:p>
                  </a:txBody>
                  <a:tcPr marL="0" marR="0" marT="203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075">
                        <a:lnSpc>
                          <a:spcPct val="100000"/>
                        </a:lnSpc>
                        <a:spcBef>
                          <a:spcPts val="185"/>
                        </a:spcBef>
                      </a:pPr>
                      <a:r>
                        <a:rPr lang="fr-FR" sz="1200" dirty="0">
                          <a:latin typeface="Calibri"/>
                          <a:cs typeface="Calibri"/>
                        </a:rPr>
                        <a:t>86% (75%-92%) contre la </a:t>
                      </a:r>
                      <a:r>
                        <a:rPr lang="fr-FR" sz="1200" dirty="0" err="1">
                          <a:latin typeface="Calibri"/>
                          <a:cs typeface="Calibri"/>
                        </a:rPr>
                        <a:t>CIN3</a:t>
                      </a:r>
                      <a:r>
                        <a:rPr lang="fr-FR" sz="1200" dirty="0">
                          <a:latin typeface="Calibri"/>
                          <a:cs typeface="Calibri"/>
                        </a:rPr>
                        <a:t>+</a:t>
                      </a:r>
                    </a:p>
                    <a:p>
                      <a:pPr marL="92075" marR="191770">
                        <a:lnSpc>
                          <a:spcPct val="101400"/>
                        </a:lnSpc>
                      </a:pPr>
                      <a:r>
                        <a:rPr lang="fr-FR" sz="1200" dirty="0">
                          <a:latin typeface="Calibri"/>
                          <a:cs typeface="Calibri"/>
                        </a:rPr>
                        <a:t>pour les filles vaccinées à l’âge de 12-13 ans; 51 % (IC de 28%-66%) pour</a:t>
                      </a:r>
                    </a:p>
                    <a:p>
                      <a:pPr marL="92075" marR="195580">
                        <a:lnSpc>
                          <a:spcPts val="1580"/>
                        </a:lnSpc>
                        <a:spcBef>
                          <a:spcPts val="160"/>
                        </a:spcBef>
                      </a:pPr>
                      <a:r>
                        <a:rPr lang="fr-FR" sz="1200" dirty="0">
                          <a:latin typeface="Calibri"/>
                          <a:cs typeface="Calibri"/>
                        </a:rPr>
                        <a:t>Les filles vaccinées à l'âge de 17 ans [7]</a:t>
                      </a:r>
                    </a:p>
                    <a:p>
                      <a:pPr marL="92075" marR="195580" algn="l" rtl="0">
                        <a:lnSpc>
                          <a:spcPts val="1580"/>
                        </a:lnSpc>
                        <a:spcBef>
                          <a:spcPts val="160"/>
                        </a:spcBef>
                      </a:pPr>
                      <a:endParaRPr lang="en-US" sz="1200" spc="-5" dirty="0">
                        <a:latin typeface="Calibri"/>
                        <a:cs typeface="Calibri"/>
                      </a:endParaRPr>
                    </a:p>
                  </a:txBody>
                  <a:tcPr marL="0" marR="0" marT="234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3345" marR="199390">
                        <a:lnSpc>
                          <a:spcPct val="101400"/>
                        </a:lnSpc>
                        <a:spcBef>
                          <a:spcPts val="160"/>
                        </a:spcBef>
                      </a:pPr>
                      <a:r>
                        <a:rPr lang="fr-FR" sz="1200" dirty="0">
                          <a:latin typeface="Calibri"/>
                          <a:cs typeface="Calibri"/>
                        </a:rPr>
                        <a:t>(IC de 47%-65%) contre la </a:t>
                      </a:r>
                      <a:r>
                        <a:rPr lang="fr-FR" sz="1200" dirty="0" err="1">
                          <a:latin typeface="Calibri"/>
                          <a:cs typeface="Calibri"/>
                        </a:rPr>
                        <a:t>CIN3</a:t>
                      </a:r>
                      <a:r>
                        <a:rPr lang="fr-FR" sz="1200" dirty="0">
                          <a:latin typeface="Calibri"/>
                          <a:cs typeface="Calibri"/>
                        </a:rPr>
                        <a:t>/AIS pour les filles pouvant être vaccinées dès l’âge de 15 ans ou plus jeunes [8]</a:t>
                      </a:r>
                    </a:p>
                    <a:p>
                      <a:pPr marL="93345" marR="199390" algn="l" rtl="0">
                        <a:lnSpc>
                          <a:spcPct val="101400"/>
                        </a:lnSpc>
                        <a:spcBef>
                          <a:spcPts val="160"/>
                        </a:spcBef>
                      </a:pPr>
                      <a:endParaRPr lang="en-GB" sz="1200" spc="-10" dirty="0">
                        <a:latin typeface="Calibri"/>
                        <a:cs typeface="Calibri"/>
                      </a:endParaRPr>
                    </a:p>
                    <a:p>
                      <a:pPr marL="93345" marR="199390">
                        <a:lnSpc>
                          <a:spcPct val="101400"/>
                        </a:lnSpc>
                        <a:spcBef>
                          <a:spcPts val="160"/>
                        </a:spcBef>
                      </a:pPr>
                      <a:r>
                        <a:rPr lang="fr-FR" sz="1200" dirty="0">
                          <a:latin typeface="+mn-lt"/>
                          <a:cs typeface="Calibri"/>
                        </a:rPr>
                        <a:t>88% (IC 66% -100%) contre le cancer invasif du col de l'utérus chez les femmes vaccinées avant 17 ans [12]</a:t>
                      </a:r>
                    </a:p>
                    <a:p>
                      <a:pPr marL="93345" marR="199390" algn="l" rtl="0">
                        <a:lnSpc>
                          <a:spcPct val="101400"/>
                        </a:lnSpc>
                        <a:spcBef>
                          <a:spcPts val="160"/>
                        </a:spcBef>
                      </a:pPr>
                      <a:endParaRPr sz="1200" dirty="0">
                        <a:latin typeface="Calibri"/>
                        <a:cs typeface="Calibri"/>
                      </a:endParaRPr>
                    </a:p>
                  </a:txBody>
                  <a:tcPr marL="0" marR="0" marT="203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3980" marR="419100">
                        <a:lnSpc>
                          <a:spcPct val="101400"/>
                        </a:lnSpc>
                        <a:spcBef>
                          <a:spcPts val="160"/>
                        </a:spcBef>
                      </a:pPr>
                      <a:r>
                        <a:rPr lang="fr-FR" sz="1200" dirty="0">
                          <a:latin typeface="Calibri"/>
                          <a:cs typeface="Calibri"/>
                        </a:rPr>
                        <a:t>Aucune donnée provenant d’études d’efficacité post-homologation</a:t>
                      </a:r>
                    </a:p>
                  </a:txBody>
                  <a:tcPr marL="0" marR="0" marT="203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1053592">
                <a:tc>
                  <a:txBody>
                    <a:bodyPr/>
                    <a:lstStyle/>
                    <a:p>
                      <a:pPr marL="92075" marR="481965" indent="0" defTabSz="1162050">
                        <a:lnSpc>
                          <a:spcPct val="101400"/>
                        </a:lnSpc>
                        <a:spcBef>
                          <a:spcPts val="160"/>
                        </a:spcBef>
                      </a:pPr>
                      <a:r>
                        <a:rPr lang="fr-FR" sz="1300" b="1" dirty="0">
                          <a:latin typeface="Calibri"/>
                          <a:cs typeface="Calibri"/>
                        </a:rPr>
                        <a:t>Protection croisée</a:t>
                      </a:r>
                    </a:p>
                  </a:txBody>
                  <a:tcPr marL="0" marR="0" marT="203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0805" marR="143510">
                        <a:lnSpc>
                          <a:spcPct val="100800"/>
                        </a:lnSpc>
                        <a:spcBef>
                          <a:spcPts val="180"/>
                        </a:spcBef>
                      </a:pPr>
                      <a:r>
                        <a:rPr lang="fr-FR" sz="1200" dirty="0">
                          <a:solidFill>
                            <a:srgbClr val="4471C4"/>
                          </a:solidFill>
                          <a:latin typeface="Calibri"/>
                          <a:cs typeface="Calibri"/>
                        </a:rPr>
                        <a:t>Protection croisée contre les infections liées aux types de </a:t>
                      </a:r>
                      <a:r>
                        <a:rPr lang="fr-FR" sz="1200" dirty="0" err="1">
                          <a:solidFill>
                            <a:srgbClr val="4471C4"/>
                          </a:solidFill>
                          <a:latin typeface="Calibri"/>
                          <a:cs typeface="Calibri"/>
                        </a:rPr>
                        <a:t>VPH</a:t>
                      </a:r>
                      <a:r>
                        <a:rPr lang="fr-FR" sz="1200" dirty="0">
                          <a:solidFill>
                            <a:srgbClr val="4471C4"/>
                          </a:solidFill>
                          <a:latin typeface="Calibri"/>
                          <a:cs typeface="Calibri"/>
                        </a:rPr>
                        <a:t> non inclus dans le vaccin</a:t>
                      </a:r>
                    </a:p>
                  </a:txBody>
                  <a:tcPr marL="0" marR="0" marT="228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1440" marR="199390">
                        <a:lnSpc>
                          <a:spcPct val="101400"/>
                        </a:lnSpc>
                        <a:spcBef>
                          <a:spcPts val="160"/>
                        </a:spcBef>
                      </a:pPr>
                      <a:r>
                        <a:rPr lang="fr-FR" sz="1200" dirty="0">
                          <a:latin typeface="Calibri"/>
                          <a:cs typeface="Calibri"/>
                        </a:rPr>
                        <a:t>Aucune donnée provenant d’études d’efficacité post-homologation</a:t>
                      </a:r>
                    </a:p>
                  </a:txBody>
                  <a:tcPr marL="0" marR="0" marT="203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gridSpan="2">
                  <a:txBody>
                    <a:bodyPr/>
                    <a:lstStyle/>
                    <a:p>
                      <a:pPr marL="133350" marR="113030" indent="-8255" algn="ctr">
                        <a:lnSpc>
                          <a:spcPct val="101400"/>
                        </a:lnSpc>
                        <a:spcBef>
                          <a:spcPts val="160"/>
                        </a:spcBef>
                      </a:pPr>
                      <a:r>
                        <a:rPr lang="fr-FR" sz="1200" dirty="0">
                          <a:latin typeface="Calibri"/>
                          <a:cs typeface="Calibri"/>
                        </a:rPr>
                        <a:t>Une protection croisée plus cohérente et accrue contre les infections prévalentes avec les types 31,33,45 a été observée dans les pays ayant introduit le Cervarix au lieu du Gardasil [9,10,11]</a:t>
                      </a:r>
                    </a:p>
                  </a:txBody>
                  <a:tcPr marL="0" marR="0" marT="203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tc>
                  <a:txBody>
                    <a:bodyPr/>
                    <a:lstStyle/>
                    <a:p>
                      <a:pPr marL="93980" marR="425450">
                        <a:lnSpc>
                          <a:spcPct val="101400"/>
                        </a:lnSpc>
                        <a:spcBef>
                          <a:spcPts val="160"/>
                        </a:spcBef>
                      </a:pPr>
                      <a:r>
                        <a:rPr lang="fr-FR" sz="1200" dirty="0">
                          <a:latin typeface="Calibri"/>
                          <a:cs typeface="Calibri"/>
                        </a:rPr>
                        <a:t>Aucune donnée provenant d’études d’efficacité post-homologation</a:t>
                      </a:r>
                    </a:p>
                  </a:txBody>
                  <a:tcPr marL="0" marR="0" marT="203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bl>
          </a:graphicData>
        </a:graphic>
      </p:graphicFrame>
      <p:sp>
        <p:nvSpPr>
          <p:cNvPr id="3" name="object 3"/>
          <p:cNvSpPr txBox="1">
            <a:spLocks noGrp="1"/>
          </p:cNvSpPr>
          <p:nvPr>
            <p:ph type="title"/>
          </p:nvPr>
        </p:nvSpPr>
        <p:spPr>
          <a:xfrm>
            <a:off x="917242" y="335787"/>
            <a:ext cx="10247581" cy="635000"/>
          </a:xfrm>
          <a:prstGeom prst="rect">
            <a:avLst/>
          </a:prstGeom>
        </p:spPr>
        <p:txBody>
          <a:bodyPr vert="horz" wrap="square" lIns="0" tIns="12700" rIns="0" bIns="0" rtlCol="0">
            <a:spAutoFit/>
          </a:bodyPr>
          <a:lstStyle/>
          <a:p>
            <a:pPr marL="12700">
              <a:lnSpc>
                <a:spcPct val="100000"/>
              </a:lnSpc>
              <a:spcBef>
                <a:spcPts val="100"/>
              </a:spcBef>
            </a:pPr>
            <a:r>
              <a:rPr lang="fr-FR" sz="4000" dirty="0"/>
              <a:t>Etudes d’efficacité des vaccins post-homologation</a:t>
            </a:r>
          </a:p>
        </p:txBody>
      </p:sp>
      <p:sp>
        <p:nvSpPr>
          <p:cNvPr id="4" name="object 4"/>
          <p:cNvSpPr txBox="1"/>
          <p:nvPr/>
        </p:nvSpPr>
        <p:spPr>
          <a:xfrm>
            <a:off x="1366479" y="5674618"/>
            <a:ext cx="9349105" cy="565150"/>
          </a:xfrm>
          <a:prstGeom prst="rect">
            <a:avLst/>
          </a:prstGeom>
        </p:spPr>
        <p:txBody>
          <a:bodyPr vert="horz" wrap="square" lIns="0" tIns="12700" rIns="0" bIns="0" rtlCol="0">
            <a:spAutoFit/>
          </a:bodyPr>
          <a:lstStyle/>
          <a:p>
            <a:pPr marL="12700">
              <a:lnSpc>
                <a:spcPct val="100000"/>
              </a:lnSpc>
              <a:spcBef>
                <a:spcPts val="100"/>
              </a:spcBef>
            </a:pPr>
            <a:r>
              <a:rPr lang="fr-FR" sz="1200" dirty="0">
                <a:latin typeface="Calibri"/>
                <a:cs typeface="Calibri"/>
              </a:rPr>
              <a:t>*exemples de données post-homologation présentées, non détaillées</a:t>
            </a:r>
          </a:p>
          <a:p>
            <a:pPr>
              <a:lnSpc>
                <a:spcPct val="100000"/>
              </a:lnSpc>
              <a:spcBef>
                <a:spcPts val="45"/>
              </a:spcBef>
            </a:pPr>
            <a:endParaRPr sz="1150" dirty="0">
              <a:latin typeface="Times New Roman"/>
              <a:cs typeface="Times New Roman"/>
            </a:endParaRPr>
          </a:p>
          <a:p>
            <a:pPr marL="12700">
              <a:lnSpc>
                <a:spcPct val="100000"/>
              </a:lnSpc>
            </a:pPr>
            <a:r>
              <a:rPr lang="fr-FR" sz="1200" dirty="0">
                <a:latin typeface="Calibri"/>
                <a:cs typeface="Calibri"/>
              </a:rPr>
              <a:t>Note: </a:t>
            </a:r>
            <a:r>
              <a:rPr lang="fr-FR" sz="1200" dirty="0" err="1">
                <a:latin typeface="Calibri"/>
                <a:cs typeface="Calibri"/>
              </a:rPr>
              <a:t>CIN2</a:t>
            </a:r>
            <a:r>
              <a:rPr lang="fr-FR" sz="1200" dirty="0">
                <a:latin typeface="Calibri"/>
                <a:cs typeface="Calibri"/>
              </a:rPr>
              <a:t>+ : néoplasie cervicale intraépithéliale de grade 2 ou pire; </a:t>
            </a:r>
            <a:r>
              <a:rPr lang="fr-FR" sz="1200" dirty="0" err="1">
                <a:latin typeface="Calibri"/>
                <a:cs typeface="Calibri"/>
              </a:rPr>
              <a:t>CIN3</a:t>
            </a:r>
            <a:r>
              <a:rPr lang="fr-FR" sz="1200" dirty="0">
                <a:latin typeface="Calibri"/>
                <a:cs typeface="Calibri"/>
              </a:rPr>
              <a:t>+ : néoplasie cervicale intraépithéliale de grade 3 ou pire; AIS : adénocarcinome in situ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594" y="102108"/>
            <a:ext cx="11806812" cy="597599"/>
          </a:xfrm>
          <a:prstGeom prst="rect">
            <a:avLst/>
          </a:prstGeom>
        </p:spPr>
        <p:txBody>
          <a:bodyPr vert="horz" wrap="square" lIns="0" tIns="12700" rIns="0" bIns="0" rtlCol="0">
            <a:spAutoFit/>
          </a:bodyPr>
          <a:lstStyle/>
          <a:p>
            <a:pPr marL="180340">
              <a:lnSpc>
                <a:spcPct val="100000"/>
              </a:lnSpc>
              <a:spcBef>
                <a:spcPts val="100"/>
              </a:spcBef>
            </a:pPr>
            <a:r>
              <a:rPr lang="fr-FR" sz="3800" dirty="0"/>
              <a:t>Profil d’innocuité des vaccins et considérations spécifiques</a:t>
            </a:r>
          </a:p>
        </p:txBody>
      </p:sp>
      <p:graphicFrame>
        <p:nvGraphicFramePr>
          <p:cNvPr id="3" name="object 3"/>
          <p:cNvGraphicFramePr>
            <a:graphicFrameLocks noGrp="1"/>
          </p:cNvGraphicFramePr>
          <p:nvPr>
            <p:extLst>
              <p:ext uri="{D42A27DB-BD31-4B8C-83A1-F6EECF244321}">
                <p14:modId xmlns:p14="http://schemas.microsoft.com/office/powerpoint/2010/main" val="3714730953"/>
              </p:ext>
            </p:extLst>
          </p:nvPr>
        </p:nvGraphicFramePr>
        <p:xfrm>
          <a:off x="192593" y="798068"/>
          <a:ext cx="11806812" cy="5832218"/>
        </p:xfrm>
        <a:graphic>
          <a:graphicData uri="http://schemas.openxmlformats.org/drawingml/2006/table">
            <a:tbl>
              <a:tblPr firstRow="1" bandRow="1">
                <a:tableStyleId>{2D5ABB26-0587-4C30-8999-92F81FD0307C}</a:tableStyleId>
              </a:tblPr>
              <a:tblGrid>
                <a:gridCol w="2062575">
                  <a:extLst>
                    <a:ext uri="{9D8B030D-6E8A-4147-A177-3AD203B41FA5}">
                      <a16:colId xmlns:a16="http://schemas.microsoft.com/office/drawing/2014/main" val="20000"/>
                    </a:ext>
                  </a:extLst>
                </a:gridCol>
                <a:gridCol w="2582151">
                  <a:extLst>
                    <a:ext uri="{9D8B030D-6E8A-4147-A177-3AD203B41FA5}">
                      <a16:colId xmlns:a16="http://schemas.microsoft.com/office/drawing/2014/main" val="20001"/>
                    </a:ext>
                  </a:extLst>
                </a:gridCol>
                <a:gridCol w="2475845">
                  <a:extLst>
                    <a:ext uri="{9D8B030D-6E8A-4147-A177-3AD203B41FA5}">
                      <a16:colId xmlns:a16="http://schemas.microsoft.com/office/drawing/2014/main" val="20002"/>
                    </a:ext>
                  </a:extLst>
                </a:gridCol>
                <a:gridCol w="2148752">
                  <a:extLst>
                    <a:ext uri="{9D8B030D-6E8A-4147-A177-3AD203B41FA5}">
                      <a16:colId xmlns:a16="http://schemas.microsoft.com/office/drawing/2014/main" val="20003"/>
                    </a:ext>
                  </a:extLst>
                </a:gridCol>
                <a:gridCol w="2537489">
                  <a:extLst>
                    <a:ext uri="{9D8B030D-6E8A-4147-A177-3AD203B41FA5}">
                      <a16:colId xmlns:a16="http://schemas.microsoft.com/office/drawing/2014/main" val="20004"/>
                    </a:ext>
                  </a:extLst>
                </a:gridCol>
              </a:tblGrid>
              <a:tr h="640080">
                <a:tc>
                  <a:txBody>
                    <a:bodyPr/>
                    <a:lstStyle/>
                    <a:p>
                      <a:pPr marL="90805">
                        <a:lnSpc>
                          <a:spcPct val="100000"/>
                        </a:lnSpc>
                        <a:spcBef>
                          <a:spcPts val="145"/>
                        </a:spcBef>
                      </a:pPr>
                      <a:r>
                        <a:rPr lang="fr-FR" sz="1600" b="1">
                          <a:latin typeface="Calibri"/>
                          <a:cs typeface="Calibri"/>
                        </a:rPr>
                        <a:t>Nom commercial</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1440">
                        <a:lnSpc>
                          <a:spcPct val="100000"/>
                        </a:lnSpc>
                        <a:spcBef>
                          <a:spcPts val="145"/>
                        </a:spcBef>
                      </a:pPr>
                      <a:r>
                        <a:rPr lang="fr-FR" sz="1800" b="1" dirty="0" err="1">
                          <a:latin typeface="Calibri"/>
                          <a:cs typeface="Calibri"/>
                        </a:rPr>
                        <a:t>Cecolin</a:t>
                      </a:r>
                      <a:r>
                        <a:rPr lang="fr-FR" sz="1800" b="1" dirty="0">
                          <a:latin typeface="Calibri"/>
                          <a:cs typeface="Calibri"/>
                        </a:rPr>
                        <a:t>®</a:t>
                      </a:r>
                    </a:p>
                  </a:txBody>
                  <a:tcPr marL="0" marR="0" marT="18415" marB="0">
                    <a:lnL w="19050" cap="flat" cmpd="sng" algn="ctr">
                      <a:solidFill>
                        <a:srgbClr val="000000"/>
                      </a:solidFill>
                      <a:prstDash val="solid"/>
                      <a:round/>
                      <a:headEnd type="none" w="med" len="med"/>
                      <a:tailEnd type="none" w="med" len="me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91440">
                        <a:lnSpc>
                          <a:spcPct val="100000"/>
                        </a:lnSpc>
                        <a:spcBef>
                          <a:spcPts val="145"/>
                        </a:spcBef>
                      </a:pPr>
                      <a:r>
                        <a:rPr lang="fr-FR" sz="1800" b="1">
                          <a:latin typeface="Calibri"/>
                          <a:cs typeface="Calibri"/>
                        </a:rPr>
                        <a:t>Cervarix</a:t>
                      </a:r>
                      <a:r>
                        <a:rPr lang="fr-FR" sz="1800" b="1" baseline="18518">
                          <a:latin typeface="Calibri"/>
                          <a:cs typeface="Calibri"/>
                        </a:rPr>
                        <a:t>TM</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710">
                        <a:lnSpc>
                          <a:spcPct val="100000"/>
                        </a:lnSpc>
                        <a:spcBef>
                          <a:spcPts val="145"/>
                        </a:spcBef>
                      </a:pPr>
                      <a:r>
                        <a:rPr lang="fr-FR" sz="1800" b="1">
                          <a:latin typeface="Calibri"/>
                          <a:cs typeface="Calibri"/>
                        </a:rPr>
                        <a:t>Gardasil®</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45"/>
                        </a:spcBef>
                      </a:pPr>
                      <a:r>
                        <a:rPr lang="fr-FR" sz="1800" b="1">
                          <a:latin typeface="Calibri"/>
                          <a:cs typeface="Calibri"/>
                        </a:rPr>
                        <a:t>Gardasil-9®</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506221">
                <a:tc>
                  <a:txBody>
                    <a:bodyPr/>
                    <a:lstStyle/>
                    <a:p>
                      <a:pPr marL="90805">
                        <a:lnSpc>
                          <a:spcPct val="100000"/>
                        </a:lnSpc>
                        <a:spcBef>
                          <a:spcPts val="145"/>
                        </a:spcBef>
                      </a:pPr>
                      <a:r>
                        <a:rPr lang="fr-FR" sz="1600" b="1">
                          <a:latin typeface="Calibri"/>
                          <a:cs typeface="Calibri"/>
                        </a:rPr>
                        <a:t>Valence</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1440">
                        <a:lnSpc>
                          <a:spcPct val="100000"/>
                        </a:lnSpc>
                        <a:spcBef>
                          <a:spcPts val="145"/>
                        </a:spcBef>
                      </a:pPr>
                      <a:r>
                        <a:rPr lang="fr-FR" sz="1800">
                          <a:latin typeface="Calibri"/>
                          <a:cs typeface="Calibri"/>
                        </a:rPr>
                        <a:t>Bivalent</a:t>
                      </a:r>
                    </a:p>
                  </a:txBody>
                  <a:tcPr marL="0" marR="0" marT="18415"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91440">
                        <a:lnSpc>
                          <a:spcPct val="100000"/>
                        </a:lnSpc>
                        <a:spcBef>
                          <a:spcPts val="145"/>
                        </a:spcBef>
                      </a:pPr>
                      <a:r>
                        <a:rPr lang="fr-FR" sz="1800">
                          <a:latin typeface="Calibri"/>
                          <a:cs typeface="Calibri"/>
                        </a:rPr>
                        <a:t>Bivalent</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710">
                        <a:lnSpc>
                          <a:spcPct val="100000"/>
                        </a:lnSpc>
                        <a:spcBef>
                          <a:spcPts val="145"/>
                        </a:spcBef>
                      </a:pPr>
                      <a:r>
                        <a:rPr lang="fr-FR" sz="1800">
                          <a:latin typeface="Calibri"/>
                          <a:cs typeface="Calibri"/>
                        </a:rPr>
                        <a:t>Quadrivalent</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45"/>
                        </a:spcBef>
                      </a:pPr>
                      <a:r>
                        <a:rPr lang="fr-FR" sz="1800">
                          <a:latin typeface="Calibri"/>
                          <a:cs typeface="Calibri"/>
                        </a:rPr>
                        <a:t>Nonavalent</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822960">
                <a:tc>
                  <a:txBody>
                    <a:bodyPr/>
                    <a:lstStyle/>
                    <a:p>
                      <a:pPr marL="90805" marR="614045">
                        <a:lnSpc>
                          <a:spcPct val="100000"/>
                        </a:lnSpc>
                        <a:spcBef>
                          <a:spcPts val="145"/>
                        </a:spcBef>
                      </a:pPr>
                      <a:r>
                        <a:rPr lang="fr-FR" sz="1600" b="1">
                          <a:solidFill>
                            <a:schemeClr val="tx1"/>
                          </a:solidFill>
                          <a:latin typeface="Calibri"/>
                          <a:ea typeface="+mn-ea"/>
                          <a:cs typeface="Calibri"/>
                        </a:rPr>
                        <a:t>Considérations spécifiques</a:t>
                      </a:r>
                    </a:p>
                  </a:txBody>
                  <a:tcPr marL="0" marR="0" marT="3238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gridSpan="4">
                  <a:txBody>
                    <a:bodyPr/>
                    <a:lstStyle/>
                    <a:p>
                      <a:pPr marL="91440" marR="704850">
                        <a:lnSpc>
                          <a:spcPts val="1900"/>
                        </a:lnSpc>
                        <a:spcBef>
                          <a:spcPts val="234"/>
                        </a:spcBef>
                      </a:pPr>
                      <a:r>
                        <a:rPr lang="fr-FR" sz="1600">
                          <a:latin typeface="Calibri"/>
                          <a:cs typeface="Calibri"/>
                        </a:rPr>
                        <a:t>Dans de rares cas, une syncope (évanouissement) ou des réactions vasovagales aux injections, parfois accompagnées de mouvements tonico-cloniques, peuvent survenir notamment lors de la vaccination des adolescentes et des jeunes adultes. Afin d’éviter tout risque d’évanouissement, les sujets vaccinés doivent être assis et observés pendant au moins 15 minutes après l’administration du vaccin anti-VPH.</a:t>
                      </a:r>
                    </a:p>
                  </a:txBody>
                  <a:tcPr marL="0" marR="0" marT="29844"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822960">
                <a:tc>
                  <a:txBody>
                    <a:bodyPr/>
                    <a:lstStyle/>
                    <a:p>
                      <a:pPr marL="90805">
                        <a:lnSpc>
                          <a:spcPct val="100000"/>
                        </a:lnSpc>
                        <a:spcBef>
                          <a:spcPts val="145"/>
                        </a:spcBef>
                      </a:pPr>
                      <a:r>
                        <a:rPr lang="fr-FR" sz="1600" b="1">
                          <a:latin typeface="Calibri"/>
                          <a:cs typeface="Calibri"/>
                        </a:rPr>
                        <a:t>Manifestations indésirables</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gridSpan="4">
                  <a:txBody>
                    <a:bodyPr/>
                    <a:lstStyle/>
                    <a:p>
                      <a:pPr marL="91440">
                        <a:lnSpc>
                          <a:spcPts val="1910"/>
                        </a:lnSpc>
                        <a:spcBef>
                          <a:spcPts val="155"/>
                        </a:spcBef>
                      </a:pPr>
                      <a:r>
                        <a:rPr lang="fr-FR" sz="1600">
                          <a:latin typeface="Calibri"/>
                          <a:cs typeface="Calibri"/>
                        </a:rPr>
                        <a:t>Local : douleur au point d’injection, rougeur ou gonflement.</a:t>
                      </a:r>
                    </a:p>
                    <a:p>
                      <a:pPr marL="91440" marR="1651635">
                        <a:lnSpc>
                          <a:spcPts val="1920"/>
                        </a:lnSpc>
                        <a:spcBef>
                          <a:spcPts val="50"/>
                        </a:spcBef>
                      </a:pPr>
                      <a:r>
                        <a:rPr lang="fr-FR" sz="1600">
                          <a:latin typeface="Calibri"/>
                          <a:cs typeface="Calibri"/>
                        </a:rPr>
                        <a:t>Systématique : fièvre, céphalée, fatigue, douleurs musculaires, arthralgie, irritabilité, perte d’appétit, nausée, diarrhée. Rare : réactions d’hypersensibilité dont choc anaphylactique.</a:t>
                      </a:r>
                    </a:p>
                  </a:txBody>
                  <a:tcPr marL="0" marR="0" marT="19685"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818895">
                <a:tc>
                  <a:txBody>
                    <a:bodyPr/>
                    <a:lstStyle/>
                    <a:p>
                      <a:pPr marL="90805">
                        <a:lnSpc>
                          <a:spcPct val="100000"/>
                        </a:lnSpc>
                        <a:spcBef>
                          <a:spcPts val="145"/>
                        </a:spcBef>
                      </a:pPr>
                      <a:r>
                        <a:rPr lang="fr-FR" sz="1600" b="1">
                          <a:latin typeface="Calibri"/>
                          <a:cs typeface="Calibri"/>
                        </a:rPr>
                        <a:t>Utilisation pendant la grossesse</a:t>
                      </a: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gridSpan="4">
                  <a:txBody>
                    <a:bodyPr/>
                    <a:lstStyle/>
                    <a:p>
                      <a:pPr marL="91440" marR="5274945">
                        <a:lnSpc>
                          <a:spcPts val="1900"/>
                        </a:lnSpc>
                        <a:spcBef>
                          <a:spcPts val="234"/>
                        </a:spcBef>
                      </a:pPr>
                      <a:r>
                        <a:rPr lang="fr-FR" sz="1600">
                          <a:latin typeface="Calibri"/>
                          <a:cs typeface="Calibri"/>
                        </a:rPr>
                        <a:t>La vaccination doit être reportée après la grossesse. Test de grossesse non nécessaire avant la vaccination.</a:t>
                      </a:r>
                    </a:p>
                  </a:txBody>
                  <a:tcPr marL="0" marR="0" marT="29844"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466979">
                <a:tc rowSpan="2">
                  <a:txBody>
                    <a:bodyPr/>
                    <a:lstStyle/>
                    <a:p>
                      <a:pPr marL="90805">
                        <a:lnSpc>
                          <a:spcPct val="100000"/>
                        </a:lnSpc>
                        <a:spcBef>
                          <a:spcPts val="155"/>
                        </a:spcBef>
                      </a:pPr>
                      <a:r>
                        <a:rPr lang="fr-FR" sz="1600" b="1">
                          <a:latin typeface="Calibri"/>
                          <a:cs typeface="Calibri"/>
                        </a:rPr>
                        <a:t>Contre-indications</a:t>
                      </a: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gridSpan="4">
                  <a:txBody>
                    <a:bodyPr/>
                    <a:lstStyle/>
                    <a:p>
                      <a:pPr marL="91440">
                        <a:lnSpc>
                          <a:spcPct val="100000"/>
                        </a:lnSpc>
                        <a:spcBef>
                          <a:spcPts val="160"/>
                        </a:spcBef>
                      </a:pPr>
                      <a:r>
                        <a:rPr lang="fr-FR" sz="1600">
                          <a:latin typeface="Calibri"/>
                          <a:cs typeface="Calibri"/>
                        </a:rPr>
                        <a:t>Générales: Hypersensibilité aux substances actives ou à l’un des excipients du vaccin.</a:t>
                      </a:r>
                    </a:p>
                  </a:txBody>
                  <a:tcPr marL="0" marR="0" marT="20320"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762000">
                <a:tc vMerge="1">
                  <a:txBody>
                    <a:bodyPr/>
                    <a:lstStyle/>
                    <a:p>
                      <a:endParaRPr/>
                    </a:p>
                  </a:txBody>
                  <a:tcPr marL="0" marR="0" marT="19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1440">
                        <a:lnSpc>
                          <a:spcPct val="100000"/>
                        </a:lnSpc>
                        <a:spcBef>
                          <a:spcPts val="195"/>
                        </a:spcBef>
                      </a:pPr>
                      <a:r>
                        <a:rPr lang="fr-FR" sz="1200">
                          <a:latin typeface="Calibri"/>
                          <a:cs typeface="Calibri"/>
                        </a:rPr>
                        <a:t>n.d.</a:t>
                      </a:r>
                    </a:p>
                  </a:txBody>
                  <a:tcPr marL="0" marR="0" marT="24765"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91440" marR="194310">
                        <a:lnSpc>
                          <a:spcPct val="102699"/>
                        </a:lnSpc>
                        <a:spcBef>
                          <a:spcPts val="165"/>
                        </a:spcBef>
                      </a:pPr>
                      <a:r>
                        <a:rPr lang="fr-FR" sz="1100">
                          <a:latin typeface="Calibri"/>
                          <a:cs typeface="Calibri"/>
                        </a:rPr>
                        <a:t>Les embouts des seringues préremplies contiennent du latex de caoutchouc naturel qui peut provoquer des réactions allergiques</a:t>
                      </a:r>
                    </a:p>
                  </a:txBody>
                  <a:tcPr marL="0" marR="0" marT="209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gridSpan="2">
                  <a:txBody>
                    <a:bodyPr/>
                    <a:lstStyle/>
                    <a:p>
                      <a:pPr marL="92710" marR="711835">
                        <a:lnSpc>
                          <a:spcPct val="107300"/>
                        </a:lnSpc>
                        <a:spcBef>
                          <a:spcPts val="105"/>
                        </a:spcBef>
                      </a:pPr>
                      <a:r>
                        <a:rPr lang="fr-FR" sz="1100">
                          <a:latin typeface="Calibri"/>
                          <a:cs typeface="Calibri"/>
                        </a:rPr>
                        <a:t>L’hypersensibilité, y compris de graves réactions allergiques à la levure (un composant du vaccin), est une  contre-indication;</a:t>
                      </a:r>
                    </a:p>
                  </a:txBody>
                  <a:tcPr marL="0" marR="0" marT="1333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6"/>
                  </a:ext>
                </a:extLst>
              </a:tr>
              <a:tr h="818908">
                <a:tc>
                  <a:txBody>
                    <a:bodyPr/>
                    <a:lstStyle/>
                    <a:p>
                      <a:pPr marL="90805" marR="489584">
                        <a:lnSpc>
                          <a:spcPts val="2110"/>
                        </a:lnSpc>
                        <a:spcBef>
                          <a:spcPts val="260"/>
                        </a:spcBef>
                      </a:pPr>
                      <a:r>
                        <a:rPr lang="fr-FR" sz="1600" b="1">
                          <a:latin typeface="Calibri"/>
                          <a:cs typeface="Calibri"/>
                        </a:rPr>
                        <a:t>Ressources clés sur le profil d’innocuité</a:t>
                      </a:r>
                    </a:p>
                  </a:txBody>
                  <a:tcPr marL="0" marR="0" marT="330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gridSpan="4">
                  <a:txBody>
                    <a:bodyPr/>
                    <a:lstStyle/>
                    <a:p>
                      <a:pPr algn="l" rtl="0">
                        <a:lnSpc>
                          <a:spcPct val="100000"/>
                        </a:lnSpc>
                        <a:spcBef>
                          <a:spcPts val="10"/>
                        </a:spcBef>
                      </a:pPr>
                      <a:endParaRPr sz="1900" dirty="0">
                        <a:latin typeface="Times New Roman"/>
                        <a:cs typeface="Times New Roman"/>
                      </a:endParaRPr>
                    </a:p>
                    <a:p>
                      <a:pPr marL="1905" algn="ctr">
                        <a:lnSpc>
                          <a:spcPct val="100000"/>
                        </a:lnSpc>
                      </a:pPr>
                      <a:r>
                        <a:rPr lang="fr-FR" sz="1600" dirty="0">
                          <a:latin typeface="+mn-lt"/>
                          <a:cs typeface="Calibri"/>
                          <a:hlinkClick r:id="rId2"/>
                        </a:rPr>
                        <a:t>https://www.who.int/vaccine_safety/committee/topics/hpv/en/</a:t>
                      </a:r>
                    </a:p>
                    <a:p>
                      <a:pPr marL="1905" algn="l" rtl="0">
                        <a:lnSpc>
                          <a:spcPct val="100000"/>
                        </a:lnSpc>
                      </a:pPr>
                      <a:endParaRPr lang="en-US" sz="1600" dirty="0">
                        <a:latin typeface="+mn-lt"/>
                        <a:cs typeface="Calibri"/>
                      </a:endParaRPr>
                    </a:p>
                  </a:txBody>
                  <a:tcPr marL="0" marR="0" marT="1270"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c2490db-6e42-4989-a0fb-d6ff54a6a7de">
      <Terms xmlns="http://schemas.microsoft.com/office/infopath/2007/PartnerControls"/>
    </lcf76f155ced4ddcb4097134ff3c332f>
    <_dlc_DocId xmlns="55894003-98dc-4f3e-8669-85b90bdbcc8c">GAVI-438364776-1058527</_dlc_DocId>
    <_dlc_DocIdUrl xmlns="55894003-98dc-4f3e-8669-85b90bdbcc8c">
      <Url>https://gavinet.sharepoint.com/teams/PAP/srp/_layouts/15/DocIdRedir.aspx?ID=GAVI-438364776-1058527</Url>
      <Description>GAVI-438364776-1058527</Description>
    </_dlc_DocIdUrl>
    <TaxCatchAll xmlns="d0706217-df7c-4bf4-936d-b09aa3b837a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93cb0222-e980-4273-ad97-85dba3159c09" ContentTypeId="0x0101009954897F3EE3CC4ABB9FB9EDAC9CDEBC"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Gavi Document" ma:contentTypeID="0x0101009954897F3EE3CC4ABB9FB9EDAC9CDEBC0061E92A44B5DD2545AEF000129C25E859" ma:contentTypeVersion="209" ma:contentTypeDescription="Gavi Document content type " ma:contentTypeScope="" ma:versionID="8abffd65a2549209876088ff7f5b6b5c">
  <xsd:schema xmlns:xsd="http://www.w3.org/2001/XMLSchema" xmlns:xs="http://www.w3.org/2001/XMLSchema" xmlns:p="http://schemas.microsoft.com/office/2006/metadata/properties" xmlns:ns2="d0706217-df7c-4bf4-936d-b09aa3b837af" xmlns:ns3="55894003-98dc-4f3e-8669-85b90bdbcc8c" xmlns:ns4="5c2490db-6e42-4989-a0fb-d6ff54a6a7de" targetNamespace="http://schemas.microsoft.com/office/2006/metadata/properties" ma:root="true" ma:fieldsID="5971584af17f91b453a11c9380367a38" ns2:_="" ns3:_="" ns4:_="">
    <xsd:import namespace="d0706217-df7c-4bf4-936d-b09aa3b837af"/>
    <xsd:import namespace="55894003-98dc-4f3e-8669-85b90bdbcc8c"/>
    <xsd:import namespace="5c2490db-6e42-4989-a0fb-d6ff54a6a7de"/>
    <xsd:element name="properties">
      <xsd:complexType>
        <xsd:sequence>
          <xsd:element name="documentManagement">
            <xsd:complexType>
              <xsd:all>
                <xsd:element ref="ns2:TaxCatchAll" minOccurs="0"/>
                <xsd:element ref="ns3:_dlc_DocId" minOccurs="0"/>
                <xsd:element ref="ns3:_dlc_DocIdUrl" minOccurs="0"/>
                <xsd:element ref="ns3:_dlc_DocIdPersistId" minOccurs="0"/>
                <xsd:element ref="ns2:TaxCatchAllLabel" minOccurs="0"/>
                <xsd:element ref="ns4:MediaServiceAutoKeyPoints" minOccurs="0"/>
                <xsd:element ref="ns4:MediaServiceKeyPoints" minOccurs="0"/>
                <xsd:element ref="ns4:MediaLengthInSeconds"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06217-df7c-4bf4-936d-b09aa3b837a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c405dbff-886d-494b-bfcb-83b334e9f606}" ma:internalName="TaxCatchAll" ma:showField="CatchAllData" ma:web="55894003-98dc-4f3e-8669-85b90bdbcc8c">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c405dbff-886d-494b-bfcb-83b334e9f606}" ma:internalName="TaxCatchAllLabel" ma:readOnly="true" ma:showField="CatchAllDataLabel" ma:web="55894003-98dc-4f3e-8669-85b90bdbcc8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894003-98dc-4f3e-8669-85b90bdbcc8c"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dexed="true"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c2490db-6e42-4989-a0fb-d6ff54a6a7de" elementFormDefault="qualified">
    <xsd:import namespace="http://schemas.microsoft.com/office/2006/documentManagement/types"/>
    <xsd:import namespace="http://schemas.microsoft.com/office/infopath/2007/PartnerControls"/>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3cb0222-e980-4273-ad97-85dba3159c0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126C0D-4DF9-4284-8868-02E472593B3D}">
  <ds:schemaRefs>
    <ds:schemaRef ds:uri="d0706217-df7c-4bf4-936d-b09aa3b837af"/>
    <ds:schemaRef ds:uri="http://schemas.microsoft.com/office/2006/documentManagement/types"/>
    <ds:schemaRef ds:uri="http://purl.org/dc/elements/1.1/"/>
    <ds:schemaRef ds:uri="http://schemas.microsoft.com/office/2006/metadata/properties"/>
    <ds:schemaRef ds:uri="http://www.w3.org/XML/1998/namespace"/>
    <ds:schemaRef ds:uri="5c2490db-6e42-4989-a0fb-d6ff54a6a7de"/>
    <ds:schemaRef ds:uri="http://purl.org/dc/terms/"/>
    <ds:schemaRef ds:uri="http://purl.org/dc/dcmitype/"/>
    <ds:schemaRef ds:uri="http://schemas.microsoft.com/office/infopath/2007/PartnerControls"/>
    <ds:schemaRef ds:uri="http://schemas.openxmlformats.org/package/2006/metadata/core-properties"/>
    <ds:schemaRef ds:uri="55894003-98dc-4f3e-8669-85b90bdbcc8c"/>
  </ds:schemaRefs>
</ds:datastoreItem>
</file>

<file path=customXml/itemProps2.xml><?xml version="1.0" encoding="utf-8"?>
<ds:datastoreItem xmlns:ds="http://schemas.openxmlformats.org/officeDocument/2006/customXml" ds:itemID="{76497D75-BE96-4A67-901C-72519183042C}">
  <ds:schemaRefs>
    <ds:schemaRef ds:uri="http://schemas.microsoft.com/sharepoint/v3/contenttype/forms"/>
  </ds:schemaRefs>
</ds:datastoreItem>
</file>

<file path=customXml/itemProps3.xml><?xml version="1.0" encoding="utf-8"?>
<ds:datastoreItem xmlns:ds="http://schemas.openxmlformats.org/officeDocument/2006/customXml" ds:itemID="{A3F75EF6-2A10-48CE-8C21-75CC3E85127D}">
  <ds:schemaRefs>
    <ds:schemaRef ds:uri="Microsoft.SharePoint.Taxonomy.ContentTypeSync"/>
  </ds:schemaRefs>
</ds:datastoreItem>
</file>

<file path=customXml/itemProps4.xml><?xml version="1.0" encoding="utf-8"?>
<ds:datastoreItem xmlns:ds="http://schemas.openxmlformats.org/officeDocument/2006/customXml" ds:itemID="{B4E418C2-6872-4925-A99B-82AD502EBE13}">
  <ds:schemaRefs>
    <ds:schemaRef ds:uri="http://schemas.microsoft.com/sharepoint/events"/>
  </ds:schemaRefs>
</ds:datastoreItem>
</file>

<file path=customXml/itemProps5.xml><?xml version="1.0" encoding="utf-8"?>
<ds:datastoreItem xmlns:ds="http://schemas.openxmlformats.org/officeDocument/2006/customXml" ds:itemID="{A9B84D1B-FBD5-4428-A321-B5EE453ED2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06217-df7c-4bf4-936d-b09aa3b837af"/>
    <ds:schemaRef ds:uri="55894003-98dc-4f3e-8669-85b90bdbcc8c"/>
    <ds:schemaRef ds:uri="5c2490db-6e42-4989-a0fb-d6ff54a6a7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24188</TotalTime>
  <Words>3382</Words>
  <Application>Microsoft Macintosh PowerPoint</Application>
  <PresentationFormat>Widescreen</PresentationFormat>
  <Paragraphs>368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Profil des vaccins anti-VPH financés par Gavi à l’appui du processus national de prise de décisions Groupe de travail VPH - Secrétariat de Gavi et partenaires, mars 2023</vt:lpstr>
      <vt:lpstr>Profil des vaccins anti-VPH financés par Gavi à l’appui du processus national de prise de décisions, mars 2023</vt:lpstr>
      <vt:lpstr>PowerPoint Presentation</vt:lpstr>
      <vt:lpstr>Vaccins anti-VPH préqualifiés par l’OMS*</vt:lpstr>
      <vt:lpstr>Vaccins anti-VPH préqualifiés par l’OMS*</vt:lpstr>
      <vt:lpstr>Vaccins anti-VPH préqualifiés par l’OMS*</vt:lpstr>
      <vt:lpstr>Efficacité des vaccins et durée de protection</vt:lpstr>
      <vt:lpstr>Etudes d’efficacité des vaccins post-homologation</vt:lpstr>
      <vt:lpstr>Profil d’innocuité des vaccins et considérations spécifiques</vt:lpstr>
      <vt:lpstr>PowerPoint Presentation</vt:lpstr>
      <vt:lpstr>Vaccins anti-VPH préqualifiés par l’OMS financés par Gavi </vt:lpstr>
      <vt:lpstr>Planification sous un scénario de contrainte d’approvisionnement pour Routine &amp; MAC</vt:lpstr>
      <vt:lpstr>Vaccins anti-VPH : implications d’un changement sur les coûts et le cofinancement</vt:lpstr>
      <vt:lpstr>Engagement des fabricants de vaccins anti-VPH sur les prix pour les pays qui ne bénéficient plus désormais du soutien Gavi Les pays en capacité d’autofinancement intégral pourraient avoir accès aux prix similaires à ceux payés par Gavi, en fonction de:   la date de transition du pays, la situation s’agissant de l’introduction du vaccin, le choix du produit vaccinal.</vt:lpstr>
      <vt:lpstr>Références sélectionnées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Gavi-supported HPV vaccines profiles  to support country decision making HPV working group - Gavi Secretariat and partners, September 2020</dc:title>
  <dc:creator>BLOEM, Paul</dc:creator>
  <cp:lastModifiedBy>Anna Waldenström (Consultant)</cp:lastModifiedBy>
  <cp:revision>49</cp:revision>
  <dcterms:created xsi:type="dcterms:W3CDTF">2020-11-25T08:19:35Z</dcterms:created>
  <dcterms:modified xsi:type="dcterms:W3CDTF">2023-04-24T08:35:19Z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a957285-7815-485a-9751-5b273b784ad5_Enabled">
    <vt:lpwstr>true</vt:lpwstr>
  </property>
  <property fmtid="{D5CDD505-2E9C-101B-9397-08002B2CF9AE}" pid="3" name="MSIP_Label_0a957285-7815-485a-9751-5b273b784ad5_SetDate">
    <vt:lpwstr>2020-11-25T08:30:29Z</vt:lpwstr>
  </property>
  <property fmtid="{D5CDD505-2E9C-101B-9397-08002B2CF9AE}" pid="4" name="MSIP_Label_0a957285-7815-485a-9751-5b273b784ad5_Method">
    <vt:lpwstr>Privileged</vt:lpwstr>
  </property>
  <property fmtid="{D5CDD505-2E9C-101B-9397-08002B2CF9AE}" pid="5" name="MSIP_Label_0a957285-7815-485a-9751-5b273b784ad5_Name">
    <vt:lpwstr>0a957285-7815-485a-9751-5b273b784ad5</vt:lpwstr>
  </property>
  <property fmtid="{D5CDD505-2E9C-101B-9397-08002B2CF9AE}" pid="6" name="MSIP_Label_0a957285-7815-485a-9751-5b273b784ad5_SiteId">
    <vt:lpwstr>1de6d9f3-0daf-4df6-b9d6-5959f16f6118</vt:lpwstr>
  </property>
  <property fmtid="{D5CDD505-2E9C-101B-9397-08002B2CF9AE}" pid="7" name="MSIP_Label_0a957285-7815-485a-9751-5b273b784ad5_ActionId">
    <vt:lpwstr>6cc70270-f173-4f3b-b39a-00002b550fa6</vt:lpwstr>
  </property>
  <property fmtid="{D5CDD505-2E9C-101B-9397-08002B2CF9AE}" pid="8" name="MSIP_Label_0a957285-7815-485a-9751-5b273b784ad5_ContentBits">
    <vt:lpwstr>0</vt:lpwstr>
  </property>
  <property fmtid="{D5CDD505-2E9C-101B-9397-08002B2CF9AE}" pid="9" name="ContentTypeId">
    <vt:lpwstr>0x0101009954897F3EE3CC4ABB9FB9EDAC9CDEBC0061E92A44B5DD2545AEF000129C25E859</vt:lpwstr>
  </property>
  <property fmtid="{D5CDD505-2E9C-101B-9397-08002B2CF9AE}" pid="10" name="Health">
    <vt:lpwstr/>
  </property>
  <property fmtid="{D5CDD505-2E9C-101B-9397-08002B2CF9AE}" pid="11" name="kfa83adfad8641678ddaedda80d7e126">
    <vt:lpwstr/>
  </property>
  <property fmtid="{D5CDD505-2E9C-101B-9397-08002B2CF9AE}" pid="12" name="Test">
    <vt:lpwstr/>
  </property>
  <property fmtid="{D5CDD505-2E9C-101B-9397-08002B2CF9AE}" pid="13" name="MediaServiceImageTags">
    <vt:lpwstr/>
  </property>
  <property fmtid="{D5CDD505-2E9C-101B-9397-08002B2CF9AE}" pid="14" name="TaxCatchAll">
    <vt:lpwstr/>
  </property>
  <property fmtid="{D5CDD505-2E9C-101B-9397-08002B2CF9AE}" pid="15" name="e47ceaa0d61b4bfeb3c21883d9680a10">
    <vt:lpwstr/>
  </property>
  <property fmtid="{D5CDD505-2E9C-101B-9397-08002B2CF9AE}" pid="16" name="_dlc_DocId">
    <vt:lpwstr>GAVI-87322623-957540</vt:lpwstr>
  </property>
  <property fmtid="{D5CDD505-2E9C-101B-9397-08002B2CF9AE}" pid="17" name="_dlc_DocIdUrl">
    <vt:lpwstr>https://gavinet.sharepoint.com/teams/COP/vip/_layouts/15/DocIdRedir.aspx?ID=GAVI-87322623-957540, GAVI-87322623-957540</vt:lpwstr>
  </property>
  <property fmtid="{D5CDD505-2E9C-101B-9397-08002B2CF9AE}" pid="18" name="SD_CentreUnit">
    <vt:lpwstr/>
  </property>
  <property fmtid="{D5CDD505-2E9C-101B-9397-08002B2CF9AE}" pid="19" name="TaxKeyword">
    <vt:lpwstr/>
  </property>
  <property fmtid="{D5CDD505-2E9C-101B-9397-08002B2CF9AE}" pid="20" name="SystemDTAC">
    <vt:lpwstr/>
  </property>
  <property fmtid="{D5CDD505-2E9C-101B-9397-08002B2CF9AE}" pid="21" name="Topic">
    <vt:lpwstr/>
  </property>
  <property fmtid="{D5CDD505-2E9C-101B-9397-08002B2CF9AE}" pid="22" name="OfficeDivision">
    <vt:lpwstr>4;#Denmark-1200|659a1518-a057-49e4-87e3-a15fb5fd11de</vt:lpwstr>
  </property>
  <property fmtid="{D5CDD505-2E9C-101B-9397-08002B2CF9AE}" pid="23" name="DocumentType">
    <vt:lpwstr/>
  </property>
  <property fmtid="{D5CDD505-2E9C-101B-9397-08002B2CF9AE}" pid="24" name="GeographicScope">
    <vt:lpwstr/>
  </property>
  <property fmtid="{D5CDD505-2E9C-101B-9397-08002B2CF9AE}" pid="25" name="SD_Year">
    <vt:lpwstr/>
  </property>
  <property fmtid="{D5CDD505-2E9C-101B-9397-08002B2CF9AE}" pid="26" name="CriticalForLongTermRetention">
    <vt:lpwstr/>
  </property>
  <property fmtid="{D5CDD505-2E9C-101B-9397-08002B2CF9AE}" pid="27" name="_dlc_DocIdItemGuid">
    <vt:lpwstr>46dec0b2-26e9-4c53-992f-301c04d2577b</vt:lpwstr>
  </property>
  <property fmtid="{D5CDD505-2E9C-101B-9397-08002B2CF9AE}" pid="28" name="ArticulateGUID">
    <vt:lpwstr>C5B052E9-0A54-4CB2-813A-7DCAA6DC9D7C</vt:lpwstr>
  </property>
  <property fmtid="{D5CDD505-2E9C-101B-9397-08002B2CF9AE}" pid="29" name="ArticulatePath">
    <vt:lpwstr>https://gavinet.sharepoint.com/teams/COP/vip/Documents/HPV Programme/HPV Programme/Scott_technical consultant/FINAL HPV VFG_March 2023 updates/Gavi-HPV-vaccines-profile-March 2023</vt:lpwstr>
  </property>
</Properties>
</file>